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7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1" r:id="rId20"/>
    <p:sldId id="278" r:id="rId21"/>
    <p:sldId id="274" r:id="rId22"/>
    <p:sldId id="279" r:id="rId23"/>
    <p:sldId id="276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858" autoAdjust="0"/>
  </p:normalViewPr>
  <p:slideViewPr>
    <p:cSldViewPr>
      <p:cViewPr varScale="1">
        <p:scale>
          <a:sx n="57" d="100"/>
          <a:sy n="57" d="100"/>
        </p:scale>
        <p:origin x="547" y="72"/>
      </p:cViewPr>
      <p:guideLst>
        <p:guide orient="horz" pos="215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2.png"/><Relationship Id="rId17" Type="http://schemas.openxmlformats.org/officeDocument/2006/relationships/image" Target="../media/image35.pn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microsoft.com/office/2007/relationships/hdphoto" Target="../media/hdphoto4.wdp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92039"/>
            <a:ext cx="5051815" cy="3047061"/>
            <a:chOff x="0" y="120685"/>
            <a:chExt cx="15814058" cy="4062749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F8F4F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24340" y="885825"/>
            <a:ext cx="13934960" cy="40005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  <a:defRPr/>
            </a:pPr>
            <a:r>
              <a:rPr lang="en-US" sz="75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improve obesity based on big data personalized intelligent cooperative game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955710" y="5393501"/>
            <a:ext cx="6376580" cy="1388420"/>
            <a:chOff x="0" y="0"/>
            <a:chExt cx="8502107" cy="185122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502107" cy="1851227"/>
              <a:chOff x="0" y="0"/>
              <a:chExt cx="16732372" cy="36432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732372" cy="3643263"/>
              </a:xfrm>
              <a:custGeom>
                <a:avLst/>
                <a:gdLst/>
                <a:ahLst/>
                <a:cxnLst/>
                <a:rect l="l" t="t" r="r" b="b"/>
                <a:pathLst>
                  <a:path w="16732372" h="3643263">
                    <a:moveTo>
                      <a:pt x="1642757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338463"/>
                    </a:lnTo>
                    <a:cubicBezTo>
                      <a:pt x="0" y="3507373"/>
                      <a:pt x="135890" y="3643263"/>
                      <a:pt x="304800" y="3643263"/>
                    </a:cubicBezTo>
                    <a:lnTo>
                      <a:pt x="16427572" y="3643263"/>
                    </a:lnTo>
                    <a:cubicBezTo>
                      <a:pt x="16596483" y="3643263"/>
                      <a:pt x="16732372" y="3507373"/>
                      <a:pt x="16732372" y="3338463"/>
                    </a:cubicBezTo>
                    <a:lnTo>
                      <a:pt x="16732372" y="304800"/>
                    </a:lnTo>
                    <a:cubicBezTo>
                      <a:pt x="16732372" y="135890"/>
                      <a:pt x="16596483" y="0"/>
                      <a:pt x="16427572" y="0"/>
                    </a:cubicBezTo>
                    <a:close/>
                  </a:path>
                </a:pathLst>
              </a:custGeom>
              <a:solidFill>
                <a:srgbClr val="62DBC8"/>
              </a:solidFill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922220" y="616420"/>
              <a:ext cx="7122430" cy="59315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3679"/>
                </a:lnSpc>
                <a:spcBef>
                  <a:spcPct val="0"/>
                </a:spcBef>
                <a:defRPr/>
              </a:pPr>
              <a:r>
                <a:rPr lang="en-US" sz="2628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WHERE EVERY STEP COUNTS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96900" y="6123431"/>
            <a:ext cx="3962400" cy="3283548"/>
            <a:chOff x="0" y="0"/>
            <a:chExt cx="7694553" cy="437806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7"/>
              <a:ext cx="7692978" cy="120889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3639"/>
                </a:lnSpc>
                <a:defRPr/>
              </a:pPr>
              <a:r>
                <a:rPr lang="en-US" sz="2599" b="1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Team Name</a:t>
              </a:r>
              <a:r>
                <a:rPr lang="en-US" sz="2599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2599" dirty="0" err="1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2599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++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  <a:defRPr/>
              </a:pPr>
              <a:r>
                <a:rPr lang="en-US" sz="2600" b="1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Advisor</a:t>
              </a:r>
              <a:r>
                <a:rPr lang="en-US" sz="2600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2600" dirty="0" err="1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JunHwan</a:t>
              </a:r>
              <a:r>
                <a:rPr lang="en-US" sz="2600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Jang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5" y="1623944"/>
              <a:ext cx="7692978" cy="287742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3359"/>
                </a:lnSpc>
                <a:defRPr/>
              </a:pPr>
              <a:r>
                <a:rPr lang="en-US" sz="2399" b="1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Team Member</a:t>
              </a:r>
            </a:p>
            <a:p>
              <a:pPr>
                <a:lnSpc>
                  <a:spcPts val="3359"/>
                </a:lnSpc>
                <a:defRPr/>
              </a:pPr>
              <a:r>
                <a:rPr lang="en-US" sz="2399" dirty="0" err="1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YunHui</a:t>
              </a:r>
              <a:r>
                <a:rPr lang="en-US" sz="2399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Kim</a:t>
              </a:r>
            </a:p>
            <a:p>
              <a:pPr>
                <a:lnSpc>
                  <a:spcPts val="3359"/>
                </a:lnSpc>
                <a:defRPr/>
              </a:pPr>
              <a:r>
                <a:rPr lang="en-US" sz="2399" dirty="0" err="1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Yeeun</a:t>
              </a:r>
              <a:r>
                <a:rPr lang="en-US" sz="2399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Kim</a:t>
              </a:r>
            </a:p>
            <a:p>
              <a:pPr>
                <a:lnSpc>
                  <a:spcPts val="3359"/>
                </a:lnSpc>
                <a:defRPr/>
              </a:pPr>
              <a:r>
                <a:rPr lang="en-US" sz="2399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SeongHyun Roh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  <a:defRPr/>
              </a:pPr>
              <a:r>
                <a:rPr lang="en-US" sz="2399" dirty="0" err="1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JiWoong</a:t>
              </a:r>
              <a:r>
                <a:rPr lang="en-US" sz="2399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Choi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83659" y="7915824"/>
            <a:ext cx="1072982" cy="2371175"/>
            <a:chOff x="0" y="0"/>
            <a:chExt cx="1430643" cy="7391400"/>
          </a:xfrm>
        </p:grpSpPr>
        <p:sp>
          <p:nvSpPr>
            <p:cNvPr id="18" name="AutoShape 18"/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AutoShape 19"/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AutoShape 20"/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3062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10800000">
              <a:off x="229616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10800000">
              <a:off x="1722639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576106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95481" y="1866900"/>
          <a:ext cx="17499527" cy="7391400"/>
        </p:xfrm>
        <a:graphic>
          <a:graphicData uri="http://schemas.openxmlformats.org/drawingml/2006/table">
            <a:tbl>
              <a:tblPr firstRow="1" bandRow="1"/>
              <a:tblGrid>
                <a:gridCol w="252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4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190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4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Scene</a:t>
                      </a:r>
                      <a:endParaRPr lang="en-US" sz="4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4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Detailed Function</a:t>
                      </a:r>
                      <a:endParaRPr lang="en-US" sz="4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4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Screen Example</a:t>
                      </a:r>
                      <a:endParaRPr lang="en-US" sz="4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118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 health information scene</a:t>
                      </a:r>
                      <a:endPara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S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 user’s own health goals and check daily to how you're doing.</a:t>
                      </a: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iew health metrics that analyze user’s goals and performance each month.</a:t>
                      </a: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886" marR="190886" marT="190886" marB="190886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5092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Today's health status input scene</a:t>
                      </a:r>
                      <a:endPara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 L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og water intake, steps per day, meals, fasting time, sleeping hours, and more on a daily basis.</a:t>
                      </a: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 </a:t>
                      </a: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 </a:t>
                      </a: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solidFill>
                          <a:srgbClr val="000000"/>
                        </a:solidFill>
                        <a:latin typeface="Inter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900000" y="468000"/>
            <a:ext cx="4967400" cy="11456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9836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Features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16585B-FF6A-8063-36AA-88E8BBB258E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3139440"/>
            <a:ext cx="2880000" cy="58140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C3AD57-C4C3-631A-6CFA-7B8F306B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925" y="3139440"/>
            <a:ext cx="2880000" cy="58140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5E32CF-7E4C-109F-E478-90B9CBF2F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503" y="3139440"/>
            <a:ext cx="2880000" cy="5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7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3062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10800000">
              <a:off x="229616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10800000">
              <a:off x="1722639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576106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059"/>
              </p:ext>
            </p:extLst>
          </p:nvPr>
        </p:nvGraphicFramePr>
        <p:xfrm>
          <a:off x="900000" y="1485900"/>
          <a:ext cx="15254400" cy="8447640"/>
        </p:xfrm>
        <a:graphic>
          <a:graphicData uri="http://schemas.openxmlformats.org/drawingml/2006/table">
            <a:tbl>
              <a:tblPr/>
              <a:tblGrid>
                <a:gridCol w="26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Scene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Detailed Function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Screen Example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8999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 game (Siege) scene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Each team have their own territory</a:t>
                      </a:r>
                    </a:p>
                    <a:p>
                      <a:pPr>
                        <a:lnSpc>
                          <a:spcPts val="3359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Teams have 2 weeks to follow the rules of the game, to achieve their goals</a:t>
                      </a:r>
                    </a:p>
                    <a:p>
                      <a:pPr>
                        <a:lnSpc>
                          <a:spcPts val="3359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more team members who achieve their goals, the stronger the team becomes, and each day they 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</a:t>
                      </a:r>
                      <a:r>
                        <a:rPr lang="ko-KR" alt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compete with neighboring teams to take more territories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129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 unit challenge scene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68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Teams can see the progress of a given mission in real time</a:t>
                      </a:r>
                    </a:p>
                    <a:p>
                      <a:pPr algn="l">
                        <a:lnSpc>
                          <a:spcPts val="3568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altLang="ko-KR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Check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team members' contributions</a:t>
                      </a:r>
                      <a:endPara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900000" y="190500"/>
            <a:ext cx="6223084" cy="11456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9836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Features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AD0AFA-FAF9-E9C0-FE80-EF6BD28232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956" y="2700373"/>
            <a:ext cx="4123844" cy="22012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548DE3-818E-CE84-8F85-41B4C3DA213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956" y="7505700"/>
            <a:ext cx="4156224" cy="2209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155B18-DD53-5C07-0E60-0AD784064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956" y="5067300"/>
            <a:ext cx="4156224" cy="2330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3062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10800000">
              <a:off x="229616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10800000">
              <a:off x="1722639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576106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276067"/>
              </p:ext>
            </p:extLst>
          </p:nvPr>
        </p:nvGraphicFramePr>
        <p:xfrm>
          <a:off x="900000" y="1980000"/>
          <a:ext cx="16318800" cy="7560000"/>
        </p:xfrm>
        <a:graphic>
          <a:graphicData uri="http://schemas.openxmlformats.org/drawingml/2006/table">
            <a:tbl>
              <a:tblPr/>
              <a:tblGrid>
                <a:gridCol w="299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8804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Scene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Detailed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999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Screen</a:t>
                      </a:r>
                      <a:r>
                        <a:rPr lang="en-US" sz="39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3999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598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Ranking scene for each team after the siege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99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Depending on the resulting ranking, user will receive badges or achievement titles.</a:t>
                      </a:r>
                    </a:p>
                    <a:p>
                      <a:pPr>
                        <a:lnSpc>
                          <a:spcPts val="3199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 the points you earn to decorate room or decorate user’s profile.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598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Post-siege team contribution scene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 the end of the competition, points are awarded in the order of teams with the largest territories.</a:t>
                      </a: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sz="2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These are in turn distributed equally among team members, and contributions to the team are only visible to the individual, encouraging continued engagement.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 </a:t>
                      </a: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 </a:t>
                      </a: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solidFill>
                          <a:srgbClr val="000000"/>
                        </a:solidFill>
                        <a:latin typeface="Inter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900000" y="468000"/>
            <a:ext cx="9144000" cy="1145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9836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Features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D9760E-F363-4D5B-76C1-914CF85EAD7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546" y="3309170"/>
            <a:ext cx="540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90A64C-6E18-4881-EE00-902F2D70D1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546" y="6424585"/>
            <a:ext cx="5400000" cy="28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12404033" y="4593531"/>
            <a:ext cx="10701138" cy="1066799"/>
            <a:chOff x="0" y="0"/>
            <a:chExt cx="25349200" cy="1430642"/>
          </a:xfrm>
        </p:grpSpPr>
        <p:sp>
          <p:nvSpPr>
            <p:cNvPr id="3" name="AutoShape 3"/>
            <p:cNvSpPr/>
            <p:nvPr/>
          </p:nvSpPr>
          <p:spPr>
            <a:xfrm rot="16200000">
              <a:off x="12534900" y="-11282057"/>
              <a:ext cx="279400" cy="2514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16200000">
              <a:off x="12535419" y="-11957697"/>
              <a:ext cx="278361" cy="253492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6200000">
              <a:off x="12533318" y="-12279318"/>
              <a:ext cx="282563" cy="248412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00000" y="468000"/>
            <a:ext cx="9675488" cy="1145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9836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8A5C29-1037-DEC4-1432-B892410B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5219700"/>
            <a:ext cx="838200" cy="1460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138AC5-E0EB-4217-E2BB-E7670677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019300"/>
            <a:ext cx="13258800" cy="7458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6633"/>
          <a:stretch/>
        </p:blipFill>
        <p:spPr>
          <a:xfrm>
            <a:off x="2438400" y="1567776"/>
            <a:ext cx="13411200" cy="732620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228600" y="9214018"/>
            <a:ext cx="18745200" cy="1072981"/>
            <a:chOff x="0" y="0"/>
            <a:chExt cx="25349200" cy="1430642"/>
          </a:xfrm>
        </p:grpSpPr>
        <p:sp>
          <p:nvSpPr>
            <p:cNvPr id="3" name="AutoShape 3"/>
            <p:cNvSpPr/>
            <p:nvPr/>
          </p:nvSpPr>
          <p:spPr>
            <a:xfrm rot="16200000">
              <a:off x="12534900" y="-11282057"/>
              <a:ext cx="279400" cy="2514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16200000">
              <a:off x="12535419" y="-11957697"/>
              <a:ext cx="278361" cy="253492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6200000">
              <a:off x="12533318" y="-12279318"/>
              <a:ext cx="282563" cy="248412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38200" y="232117"/>
            <a:ext cx="7960232" cy="1145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9836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Architecture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075755"/>
              </p:ext>
            </p:extLst>
          </p:nvPr>
        </p:nvGraphicFramePr>
        <p:xfrm>
          <a:off x="3210667" y="1718153"/>
          <a:ext cx="11520000" cy="7920001"/>
        </p:xfrm>
        <a:graphic>
          <a:graphicData uri="http://schemas.openxmlformats.org/drawingml/2006/table">
            <a:tbl>
              <a:tblPr/>
              <a:tblGrid>
                <a:gridCol w="3898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9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991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Game Engine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Database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 Model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213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26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Server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Operating System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Language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896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570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Development OS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DVCS Tool</a:t>
                      </a:r>
                      <a:endParaRPr lang="en-US" sz="11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801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TextBox 19"/>
          <p:cNvSpPr txBox="1"/>
          <p:nvPr/>
        </p:nvSpPr>
        <p:spPr>
          <a:xfrm>
            <a:off x="3062091" y="266700"/>
            <a:ext cx="12163816" cy="1145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9836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 Environments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2462" y="0"/>
            <a:ext cx="1932477" cy="10287000"/>
            <a:chOff x="0" y="0"/>
            <a:chExt cx="2576636" cy="13716000"/>
          </a:xfrm>
        </p:grpSpPr>
        <p:sp>
          <p:nvSpPr>
            <p:cNvPr id="21" name="AutoShape 21"/>
            <p:cNvSpPr/>
            <p:nvPr/>
          </p:nvSpPr>
          <p:spPr>
            <a:xfrm rot="10800000">
              <a:off x="229616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AutoShape 22"/>
            <p:cNvSpPr/>
            <p:nvPr/>
          </p:nvSpPr>
          <p:spPr>
            <a:xfrm rot="10800000">
              <a:off x="1722639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rot="10800000">
              <a:off x="576106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AutoShape 24"/>
            <p:cNvSpPr/>
            <p:nvPr/>
          </p:nvSpPr>
          <p:spPr>
            <a:xfrm rot="10800000">
              <a:off x="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26" name="Picture 2" descr="Windows 10을 위한 Windows - Uptodown에서 무료로 다운로드하세요">
            <a:extLst>
              <a:ext uri="{FF2B5EF4-FFF2-40B4-BE49-F238E27FC236}">
                <a16:creationId xmlns:a16="http://schemas.microsoft.com/office/drawing/2014/main" id="{2592062B-F0C7-7EDF-6D11-EB6B268BC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000" y1="32500" x2="16000" y2="32500"/>
                        <a14:foregroundMark x1="65000" y1="32500" x2="65000" y2="32500"/>
                        <a14:foregroundMark x1="22500" y1="20000" x2="22500" y2="20000"/>
                        <a14:foregroundMark x1="36500" y1="31000" x2="26500" y2="37000"/>
                        <a14:foregroundMark x1="22000" y1="71000" x2="34500" y2="82500"/>
                        <a14:foregroundMark x1="79500" y1="76000" x2="81500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09" y="8154811"/>
            <a:ext cx="1649654" cy="14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깃허브 - 위키백과, 우리 모두의 백과사전">
            <a:extLst>
              <a:ext uri="{FF2B5EF4-FFF2-40B4-BE49-F238E27FC236}">
                <a16:creationId xmlns:a16="http://schemas.microsoft.com/office/drawing/2014/main" id="{0966DD98-C5E0-1EF1-361A-4317ACFA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02" b="95614" l="1810" r="95928">
                        <a14:foregroundMark x1="56561" y1="17982" x2="56561" y2="17982"/>
                        <a14:foregroundMark x1="95928" y1="40789" x2="95928" y2="40789"/>
                        <a14:foregroundMark x1="90498" y1="69298" x2="90498" y2="69298"/>
                        <a14:foregroundMark x1="67873" y1="75439" x2="67873" y2="75439"/>
                        <a14:foregroundMark x1="52489" y1="92544" x2="52489" y2="92544"/>
                        <a14:foregroundMark x1="24887" y1="79386" x2="24887" y2="79386"/>
                        <a14:foregroundMark x1="14932" y1="51754" x2="11765" y2="41667"/>
                        <a14:foregroundMark x1="14480" y1="50877" x2="14480" y2="50877"/>
                        <a14:foregroundMark x1="23982" y1="30702" x2="23982" y2="30702"/>
                        <a14:foregroundMark x1="32579" y1="19737" x2="16290" y2="57018"/>
                        <a14:foregroundMark x1="16290" y1="57018" x2="16290" y2="57018"/>
                        <a14:foregroundMark x1="23077" y1="68421" x2="38462" y2="85965"/>
                        <a14:foregroundMark x1="27602" y1="75877" x2="22172" y2="72807"/>
                        <a14:foregroundMark x1="19005" y1="69298" x2="43891" y2="86842"/>
                        <a14:foregroundMark x1="26697" y1="73246" x2="42986" y2="74561"/>
                        <a14:foregroundMark x1="26244" y1="64474" x2="32579" y2="27193"/>
                        <a14:foregroundMark x1="34389" y1="19298" x2="14027" y2="43860"/>
                        <a14:foregroundMark x1="25339" y1="40351" x2="49774" y2="20614"/>
                        <a14:foregroundMark x1="53846" y1="20614" x2="72398" y2="32018"/>
                        <a14:foregroundMark x1="60633" y1="22368" x2="80995" y2="34211"/>
                        <a14:foregroundMark x1="74661" y1="26754" x2="84615" y2="39474"/>
                        <a14:foregroundMark x1="85973" y1="41667" x2="84615" y2="56140"/>
                        <a14:foregroundMark x1="89140" y1="53509" x2="79186" y2="69737"/>
                        <a14:foregroundMark x1="73756" y1="78509" x2="77376" y2="75877"/>
                        <a14:foregroundMark x1="72398" y1="73684" x2="67421" y2="81579"/>
                        <a14:foregroundMark x1="66516" y1="72807" x2="80543" y2="78947"/>
                        <a14:foregroundMark x1="72851" y1="71491" x2="68326" y2="76316"/>
                        <a14:foregroundMark x1="45701" y1="95175" x2="45701" y2="95175"/>
                        <a14:foregroundMark x1="82353" y1="77632" x2="94570" y2="57456"/>
                        <a14:foregroundMark x1="87330" y1="45175" x2="87330" y2="50877"/>
                        <a14:foregroundMark x1="85973" y1="33772" x2="78733" y2="23684"/>
                        <a14:foregroundMark x1="63801" y1="13158" x2="61538" y2="12719"/>
                        <a14:foregroundMark x1="46606" y1="11404" x2="45701" y2="11404"/>
                        <a14:foregroundMark x1="40271" y1="11404" x2="37104" y2="11404"/>
                        <a14:foregroundMark x1="31674" y1="11404" x2="27602" y2="14474"/>
                        <a14:foregroundMark x1="24887" y1="17982" x2="24887" y2="17982"/>
                        <a14:foregroundMark x1="23077" y1="22368" x2="16742" y2="26754"/>
                        <a14:foregroundMark x1="15837" y1="17982" x2="2262" y2="53947"/>
                        <a14:foregroundMark x1="2262" y1="53947" x2="9955" y2="60965"/>
                        <a14:foregroundMark x1="9050" y1="41228" x2="17195" y2="64912"/>
                        <a14:foregroundMark x1="10407" y1="60526" x2="13122" y2="71053"/>
                        <a14:foregroundMark x1="20362" y1="78509" x2="20362" y2="78509"/>
                        <a14:foregroundMark x1="23077" y1="82018" x2="23077" y2="82018"/>
                        <a14:foregroundMark x1="28959" y1="87281" x2="28959" y2="87281"/>
                        <a14:foregroundMark x1="32127" y1="89912" x2="32127" y2="89912"/>
                        <a14:foregroundMark x1="32127" y1="89912" x2="30317" y2="89035"/>
                        <a14:foregroundMark x1="24434" y1="85526" x2="23982" y2="85088"/>
                        <a14:foregroundMark x1="19910" y1="82018" x2="19005" y2="81140"/>
                        <a14:foregroundMark x1="16742" y1="78509" x2="16290" y2="77632"/>
                        <a14:foregroundMark x1="33032" y1="19298" x2="33032" y2="19298"/>
                        <a14:foregroundMark x1="33032" y1="19298" x2="33032" y2="19298"/>
                        <a14:foregroundMark x1="46154" y1="15789" x2="46154" y2="15789"/>
                        <a14:foregroundMark x1="46154" y1="15789" x2="46154" y2="15789"/>
                        <a14:foregroundMark x1="40271" y1="13596" x2="40271" y2="13596"/>
                        <a14:foregroundMark x1="40271" y1="13596" x2="40271" y2="13596"/>
                        <a14:foregroundMark x1="27602" y1="17105" x2="27602" y2="17105"/>
                        <a14:foregroundMark x1="33032" y1="10965" x2="34389" y2="9649"/>
                        <a14:foregroundMark x1="41629" y1="6140" x2="46606" y2="6140"/>
                        <a14:foregroundMark x1="56561" y1="8772" x2="60633" y2="10088"/>
                        <a14:foregroundMark x1="68326" y1="46053" x2="67421" y2="47368"/>
                        <a14:foregroundMark x1="53846" y1="42544" x2="47511" y2="37719"/>
                        <a14:foregroundMark x1="41176" y1="35965" x2="43891" y2="58772"/>
                        <a14:foregroundMark x1="58371" y1="61842" x2="70136" y2="53509"/>
                        <a14:foregroundMark x1="67873" y1="51316" x2="52036" y2="69737"/>
                        <a14:foregroundMark x1="48416" y1="78509" x2="51584" y2="82895"/>
                        <a14:foregroundMark x1="56561" y1="85526" x2="54751" y2="86404"/>
                        <a14:foregroundMark x1="35747" y1="90789" x2="70136" y2="92105"/>
                        <a14:foregroundMark x1="58824" y1="87719" x2="42534" y2="88596"/>
                        <a14:foregroundMark x1="38914" y1="93860" x2="38914" y2="93860"/>
                        <a14:foregroundMark x1="50226" y1="94737" x2="50226" y2="94737"/>
                        <a14:foregroundMark x1="57919" y1="94298" x2="57919" y2="94298"/>
                        <a14:foregroundMark x1="57919" y1="94737" x2="57919" y2="94737"/>
                        <a14:foregroundMark x1="59276" y1="94737" x2="59276" y2="94737"/>
                        <a14:foregroundMark x1="60633" y1="94298" x2="60633" y2="94298"/>
                        <a14:foregroundMark x1="61538" y1="94298" x2="61538" y2="94298"/>
                        <a14:foregroundMark x1="60633" y1="95175" x2="60633" y2="95175"/>
                        <a14:foregroundMark x1="61538" y1="95614" x2="61538" y2="95614"/>
                        <a14:foregroundMark x1="42534" y1="95175" x2="42534" y2="95175"/>
                        <a14:foregroundMark x1="40724" y1="95175" x2="40724" y2="95175"/>
                        <a14:foregroundMark x1="39819" y1="95175" x2="39819" y2="95175"/>
                        <a14:foregroundMark x1="38462" y1="95175" x2="38462" y2="95175"/>
                        <a14:foregroundMark x1="62896" y1="94298" x2="62896" y2="94298"/>
                        <a14:foregroundMark x1="62443" y1="95175" x2="62443" y2="95175"/>
                        <a14:foregroundMark x1="37557" y1="94737" x2="37557" y2="94737"/>
                        <a14:foregroundMark x1="62896" y1="95175" x2="62896" y2="95175"/>
                        <a14:foregroundMark x1="75113" y1="21930" x2="82805" y2="25439"/>
                        <a14:foregroundMark x1="77828" y1="21930" x2="78281" y2="21930"/>
                        <a14:foregroundMark x1="77376" y1="20614" x2="76923" y2="19298"/>
                        <a14:foregroundMark x1="77376" y1="20175" x2="77376" y2="20175"/>
                        <a14:foregroundMark x1="75566" y1="33333" x2="55656" y2="32895"/>
                        <a14:foregroundMark x1="49774" y1="37281" x2="29412" y2="52193"/>
                        <a14:foregroundMark x1="19910" y1="51754" x2="19910" y2="57895"/>
                        <a14:foregroundMark x1="14932" y1="67105" x2="14932" y2="67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178" y="8177671"/>
            <a:ext cx="1415643" cy="146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안드로이드 (운영체제) - 위키백과, 우리 모두의 백과사전">
            <a:extLst>
              <a:ext uri="{FF2B5EF4-FFF2-40B4-BE49-F238E27FC236}">
                <a16:creationId xmlns:a16="http://schemas.microsoft.com/office/drawing/2014/main" id="{4083A266-44E1-3D0D-B77D-BE054EB1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095" l="417" r="97917">
                        <a14:foregroundMark x1="7500" y1="50476" x2="7500" y2="50476"/>
                        <a14:foregroundMark x1="26250" y1="43810" x2="26250" y2="43810"/>
                        <a14:foregroundMark x1="73333" y1="43810" x2="83333" y2="47143"/>
                        <a14:foregroundMark x1="77500" y1="44286" x2="46667" y2="50476"/>
                        <a14:foregroundMark x1="31667" y1="42381" x2="18750" y2="50000"/>
                        <a14:foregroundMark x1="5417" y1="54286" x2="3750" y2="55714"/>
                        <a14:foregroundMark x1="3333" y1="57619" x2="3333" y2="57619"/>
                        <a14:foregroundMark x1="91250" y1="51905" x2="94167" y2="51905"/>
                        <a14:foregroundMark x1="93333" y1="52857" x2="94583" y2="56190"/>
                        <a14:foregroundMark x1="98333" y1="60000" x2="98333" y2="60000"/>
                        <a14:foregroundMark x1="80417" y1="4762" x2="80417" y2="4762"/>
                        <a14:foregroundMark x1="19583" y1="3333" x2="19583" y2="3333"/>
                        <a14:foregroundMark x1="80417" y1="1429" x2="80417" y2="1429"/>
                        <a14:foregroundMark x1="19583" y1="952" x2="19583" y2="952"/>
                        <a14:foregroundMark x1="13333" y1="86190" x2="13333" y2="86190"/>
                        <a14:foregroundMark x1="13333" y1="88095" x2="13333" y2="90952"/>
                        <a14:foregroundMark x1="13333" y1="93810" x2="13333" y2="94286"/>
                        <a14:foregroundMark x1="2083" y1="90476" x2="2917" y2="87619"/>
                        <a14:foregroundMark x1="5833" y1="85238" x2="5833" y2="85238"/>
                        <a14:foregroundMark x1="7500" y1="85238" x2="7500" y2="85238"/>
                        <a14:foregroundMark x1="2500" y1="94762" x2="2500" y2="94762"/>
                        <a14:foregroundMark x1="11667" y1="96667" x2="11667" y2="96667"/>
                        <a14:foregroundMark x1="5417" y1="97619" x2="5417" y2="97619"/>
                        <a14:foregroundMark x1="7917" y1="97619" x2="7917" y2="97619"/>
                        <a14:foregroundMark x1="20417" y1="85714" x2="20417" y2="85714"/>
                        <a14:foregroundMark x1="25417" y1="85714" x2="25417" y2="85714"/>
                        <a14:foregroundMark x1="29583" y1="86667" x2="29583" y2="86667"/>
                        <a14:foregroundMark x1="29167" y1="94762" x2="29167" y2="94762"/>
                        <a14:foregroundMark x1="29583" y1="96667" x2="29583" y2="96667"/>
                        <a14:foregroundMark x1="30417" y1="93810" x2="30417" y2="93810"/>
                        <a14:foregroundMark x1="20417" y1="90476" x2="20417" y2="90476"/>
                        <a14:foregroundMark x1="20000" y1="93810" x2="20000" y2="93810"/>
                        <a14:foregroundMark x1="20000" y1="97619" x2="20000" y2="97619"/>
                        <a14:foregroundMark x1="833" y1="62381" x2="833" y2="62381"/>
                        <a14:foregroundMark x1="42500" y1="85714" x2="42500" y2="85714"/>
                        <a14:foregroundMark x1="37083" y1="85714" x2="37083" y2="85714"/>
                        <a14:foregroundMark x1="46250" y1="84286" x2="46250" y2="84286"/>
                        <a14:foregroundMark x1="46667" y1="90476" x2="46667" y2="90476"/>
                        <a14:foregroundMark x1="46667" y1="94762" x2="46667" y2="94762"/>
                        <a14:foregroundMark x1="44167" y1="98095" x2="43333" y2="98095"/>
                        <a14:foregroundMark x1="36667" y1="96190" x2="36667" y2="96190"/>
                        <a14:foregroundMark x1="36250" y1="92857" x2="36250" y2="92857"/>
                        <a14:foregroundMark x1="45833" y1="80476" x2="45833" y2="80476"/>
                        <a14:foregroundMark x1="47917" y1="78095" x2="47917" y2="78095"/>
                        <a14:foregroundMark x1="68750" y1="35238" x2="75000" y2="43810"/>
                        <a14:foregroundMark x1="55000" y1="88571" x2="55000" y2="88571"/>
                        <a14:foregroundMark x1="53333" y1="86190" x2="53333" y2="86190"/>
                        <a14:foregroundMark x1="54167" y1="88095" x2="54167" y2="90476"/>
                        <a14:foregroundMark x1="53333" y1="93810" x2="53333" y2="94286"/>
                        <a14:foregroundMark x1="58333" y1="85238" x2="59167" y2="85238"/>
                        <a14:foregroundMark x1="65833" y1="85714" x2="66667" y2="86190"/>
                        <a14:foregroundMark x1="71667" y1="85714" x2="73333" y2="85238"/>
                        <a14:foregroundMark x1="74167" y1="89524" x2="74583" y2="90000"/>
                        <a14:foregroundMark x1="75000" y1="93333" x2="74167" y2="94762"/>
                        <a14:foregroundMark x1="63750" y1="91905" x2="63750" y2="90476"/>
                        <a14:foregroundMark x1="63750" y1="88095" x2="63750" y2="88571"/>
                        <a14:foregroundMark x1="63750" y1="93810" x2="64167" y2="95238"/>
                        <a14:foregroundMark x1="67500" y1="97619" x2="67500" y2="97619"/>
                        <a14:foregroundMark x1="81667" y1="76190" x2="81250" y2="77619"/>
                        <a14:foregroundMark x1="81667" y1="88571" x2="81250" y2="90952"/>
                        <a14:foregroundMark x1="81667" y1="93810" x2="81667" y2="95714"/>
                        <a14:foregroundMark x1="90000" y1="85714" x2="89167" y2="85714"/>
                        <a14:foregroundMark x1="87083" y1="90952" x2="86667" y2="92381"/>
                        <a14:foregroundMark x1="92083" y1="86667" x2="92917" y2="86667"/>
                        <a14:foregroundMark x1="95556" y1="87143" x2="96250" y2="87619"/>
                        <a14:foregroundMark x1="94861" y1="86667" x2="95556" y2="87143"/>
                        <a14:foregroundMark x1="92083" y1="84762" x2="94861" y2="86667"/>
                        <a14:foregroundMark x1="97500" y1="86667" x2="97917" y2="81905"/>
                        <a14:foregroundMark x1="97857" y1="88571" x2="97500" y2="91429"/>
                        <a14:foregroundMark x1="97917" y1="88095" x2="97857" y2="88571"/>
                        <a14:foregroundMark x1="98036" y1="87143" x2="97976" y2="87619"/>
                        <a14:foregroundMark x1="98095" y1="86667" x2="98036" y2="87143"/>
                        <a14:foregroundMark x1="98333" y1="84762" x2="98095" y2="86667"/>
                        <a14:foregroundMark x1="98333" y1="94286" x2="98333" y2="95714"/>
                        <a14:foregroundMark x1="95417" y1="97619" x2="94167" y2="98095"/>
                        <a14:foregroundMark x1="90833" y1="97619" x2="90000" y2="97619"/>
                        <a14:foregroundMark x1="27500" y1="41429" x2="27500" y2="43333"/>
                        <a14:backgroundMark x1="45000" y1="80476" x2="45000" y2="80476"/>
                        <a14:backgroundMark x1="93333" y1="86667" x2="93333" y2="86667"/>
                        <a14:backgroundMark x1="91667" y1="88571" x2="91667" y2="88571"/>
                        <a14:backgroundMark x1="92917" y1="88095" x2="92917" y2="88095"/>
                        <a14:backgroundMark x1="91667" y1="87619" x2="91667" y2="87619"/>
                        <a14:backgroundMark x1="91667" y1="87619" x2="91667" y2="87619"/>
                        <a14:backgroundMark x1="92917" y1="87619" x2="92917" y2="87619"/>
                        <a14:backgroundMark x1="92083" y1="87143" x2="92083" y2="87143"/>
                        <a14:backgroundMark x1="94167" y1="87619" x2="94167" y2="87619"/>
                        <a14:backgroundMark x1="94583" y1="87619" x2="94583" y2="87619"/>
                        <a14:backgroundMark x1="92500" y1="87143" x2="92500" y2="87143"/>
                        <a14:backgroundMark x1="92083" y1="87143" x2="92083" y2="87143"/>
                        <a14:backgroundMark x1="92083" y1="86667" x2="92083" y2="86667"/>
                        <a14:backgroundMark x1="94583" y1="87143" x2="94583" y2="87143"/>
                        <a14:backgroundMark x1="95000" y1="87619" x2="95000" y2="88095"/>
                        <a14:backgroundMark x1="95000" y1="88571" x2="95000" y2="88571"/>
                        <a14:backgroundMark x1="95833" y1="99048" x2="95833" y2="99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22" y="5303532"/>
            <a:ext cx="1210478" cy="10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.js 알아보기">
            <a:extLst>
              <a:ext uri="{FF2B5EF4-FFF2-40B4-BE49-F238E27FC236}">
                <a16:creationId xmlns:a16="http://schemas.microsoft.com/office/drawing/2014/main" id="{B5A3B2DB-B594-31E9-2FF7-B7FEC6CDD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2012" y1="38961" x2="32012" y2="38961"/>
                        <a14:foregroundMark x1="44512" y1="34416" x2="44512" y2="34416"/>
                        <a14:foregroundMark x1="39634" y1="43506" x2="39634" y2="43506"/>
                        <a14:foregroundMark x1="38415" y1="43506" x2="38415" y2="43506"/>
                        <a14:foregroundMark x1="56402" y1="31818" x2="56402" y2="31818"/>
                        <a14:foregroundMark x1="62500" y1="30519" x2="62500" y2="30519"/>
                        <a14:foregroundMark x1="62805" y1="39610" x2="62805" y2="39610"/>
                        <a14:foregroundMark x1="60671" y1="48052" x2="60671" y2="48052"/>
                        <a14:foregroundMark x1="56098" y1="50649" x2="56098" y2="50649"/>
                        <a14:foregroundMark x1="68293" y1="38312" x2="68293" y2="38312"/>
                        <a14:foregroundMark x1="73171" y1="39610" x2="73171" y2="39610"/>
                        <a14:foregroundMark x1="57622" y1="61039" x2="57622" y2="61039"/>
                        <a14:foregroundMark x1="58537" y1="61039" x2="58537" y2="61039"/>
                        <a14:foregroundMark x1="57927" y1="61039" x2="57927" y2="61039"/>
                        <a14:foregroundMark x1="57317" y1="61688" x2="57317" y2="61688"/>
                        <a14:foregroundMark x1="52439" y1="64286" x2="52439" y2="64286"/>
                        <a14:foregroundMark x1="54268" y1="59740" x2="54268" y2="59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90" y="5380134"/>
            <a:ext cx="2456746" cy="11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ty Ads Korea">
            <a:extLst>
              <a:ext uri="{FF2B5EF4-FFF2-40B4-BE49-F238E27FC236}">
                <a16:creationId xmlns:a16="http://schemas.microsoft.com/office/drawing/2014/main" id="{143390C4-98EF-09B2-4E71-19AF32B3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176" y="2769048"/>
            <a:ext cx="1067974" cy="106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riaDB - 나무위키">
            <a:extLst>
              <a:ext uri="{FF2B5EF4-FFF2-40B4-BE49-F238E27FC236}">
                <a16:creationId xmlns:a16="http://schemas.microsoft.com/office/drawing/2014/main" id="{DE615EF7-C158-3C95-7046-C53E0E4E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956" b="97044" l="2008" r="99197">
                        <a14:foregroundMark x1="89960" y1="11330" x2="89960" y2="11330"/>
                        <a14:foregroundMark x1="95984" y1="3941" x2="95984" y2="3941"/>
                        <a14:foregroundMark x1="99598" y1="3448" x2="99598" y2="3448"/>
                        <a14:foregroundMark x1="8032" y1="62562" x2="8032" y2="62562"/>
                        <a14:foregroundMark x1="12450" y1="95567" x2="12450" y2="95567"/>
                        <a14:foregroundMark x1="5622" y1="86207" x2="5622" y2="86207"/>
                        <a14:foregroundMark x1="24096" y1="92611" x2="24096" y2="92611"/>
                        <a14:foregroundMark x1="38956" y1="93596" x2="38956" y2="93596"/>
                        <a14:foregroundMark x1="48996" y1="83744" x2="48996" y2="83744"/>
                        <a14:foregroundMark x1="49398" y1="93596" x2="49398" y2="93596"/>
                        <a14:foregroundMark x1="53414" y1="93103" x2="53414" y2="93103"/>
                        <a14:foregroundMark x1="69880" y1="89163" x2="69880" y2="89163"/>
                        <a14:foregroundMark x1="88353" y1="91133" x2="88353" y2="91133"/>
                        <a14:foregroundMark x1="2008" y1="97044" x2="2008" y2="970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400" y="2780655"/>
            <a:ext cx="918916" cy="8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QL] SQL의 개념과 기본구문 정리">
            <a:extLst>
              <a:ext uri="{FF2B5EF4-FFF2-40B4-BE49-F238E27FC236}">
                <a16:creationId xmlns:a16="http://schemas.microsoft.com/office/drawing/2014/main" id="{89F0B430-AF51-F7F7-39DF-6DBE9E01A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40" b="94479" l="10000" r="90000">
                        <a14:foregroundMark x1="37097" y1="40491" x2="37097" y2="40491"/>
                        <a14:foregroundMark x1="37419" y1="39877" x2="62581" y2="39264"/>
                        <a14:foregroundMark x1="42258" y1="49080" x2="39355" y2="65031"/>
                        <a14:foregroundMark x1="41613" y1="52147" x2="39355" y2="66258"/>
                        <a14:foregroundMark x1="39355" y1="49693" x2="37419" y2="71166"/>
                        <a14:foregroundMark x1="54839" y1="54601" x2="57097" y2="65031"/>
                        <a14:foregroundMark x1="52258" y1="53988" x2="49032" y2="69939"/>
                        <a14:foregroundMark x1="47419" y1="47239" x2="45161" y2="64417"/>
                        <a14:foregroundMark x1="52581" y1="55215" x2="53871" y2="68712"/>
                        <a14:foregroundMark x1="58710" y1="49080" x2="61290" y2="66871"/>
                        <a14:foregroundMark x1="61613" y1="63804" x2="60000" y2="74847"/>
                        <a14:foregroundMark x1="54516" y1="90798" x2="54516" y2="90798"/>
                        <a14:foregroundMark x1="53871" y1="94479" x2="53871" y2="94479"/>
                        <a14:foregroundMark x1="34839" y1="11656" x2="39355" y2="6135"/>
                        <a14:foregroundMark x1="44516" y1="11656" x2="50000" y2="20245"/>
                        <a14:foregroundMark x1="38065" y1="7975" x2="34780" y2="10652"/>
                        <a14:foregroundMark x1="33717" y1="16734" x2="33871" y2="20245"/>
                        <a14:foregroundMark x1="32903" y1="17791" x2="31935" y2="18405"/>
                        <a14:foregroundMark x1="34928" y1="9335" x2="37419" y2="7362"/>
                        <a14:foregroundMark x1="37419" y1="18405" x2="44194" y2="22086"/>
                        <a14:foregroundMark x1="39677" y1="21472" x2="54516" y2="25153"/>
                        <a14:foregroundMark x1="52903" y1="25153" x2="54839" y2="25153"/>
                        <a14:foregroundMark x1="58710" y1="23926" x2="60968" y2="22086"/>
                        <a14:foregroundMark x1="61935" y1="20859" x2="62258" y2="21472"/>
                        <a14:foregroundMark x1="66774" y1="22086" x2="66774" y2="20245"/>
                        <a14:foregroundMark x1="67258" y1="14724" x2="67419" y2="14110"/>
                        <a14:foregroundMark x1="67097" y1="15337" x2="67258" y2="14724"/>
                        <a14:foregroundMark x1="67096" y1="14724" x2="65484" y2="20859"/>
                        <a14:foregroundMark x1="67258" y1="14110" x2="67096" y2="14724"/>
                        <a14:foregroundMark x1="67419" y1="13497" x2="67258" y2="14110"/>
                        <a14:foregroundMark x1="66774" y1="12270" x2="63871" y2="8589"/>
                        <a14:foregroundMark x1="67097" y1="11656" x2="67419" y2="12883"/>
                        <a14:foregroundMark x1="65805" y1="12883" x2="61290" y2="11656"/>
                        <a14:foregroundMark x1="68065" y1="13497" x2="65805" y2="12883"/>
                        <a14:foregroundMark x1="63548" y1="9816" x2="57419" y2="7362"/>
                        <a14:foregroundMark x1="55161" y1="5521" x2="51290" y2="6748"/>
                        <a14:foregroundMark x1="49032" y1="7975" x2="44516" y2="7975"/>
                        <a14:foregroundMark x1="39032" y1="9816" x2="36129" y2="12270"/>
                        <a14:foregroundMark x1="34733" y1="11065" x2="35484" y2="9816"/>
                        <a14:foregroundMark x1="34490" y1="13221" x2="41935" y2="7362"/>
                        <a14:foregroundMark x1="40645" y1="6748" x2="45161" y2="4908"/>
                        <a14:foregroundMark x1="39355" y1="7975" x2="46774" y2="4908"/>
                        <a14:foregroundMark x1="42258" y1="6748" x2="50000" y2="3067"/>
                        <a14:foregroundMark x1="45161" y1="7362" x2="49032" y2="3067"/>
                        <a14:foregroundMark x1="45484" y1="6748" x2="46774" y2="4294"/>
                        <a14:foregroundMark x1="48387" y1="4294" x2="40968" y2="6135"/>
                        <a14:foregroundMark x1="44194" y1="4294" x2="40323" y2="4294"/>
                        <a14:foregroundMark x1="44839" y1="3681" x2="39677" y2="6135"/>
                        <a14:foregroundMark x1="39355" y1="3067" x2="36774" y2="7975"/>
                        <a14:foregroundMark x1="36452" y1="3067" x2="33495" y2="7668"/>
                        <a14:foregroundMark x1="34194" y1="5521" x2="33988" y2="7865"/>
                        <a14:foregroundMark x1="32258" y1="6135" x2="32258" y2="6567"/>
                        <a14:foregroundMark x1="45484" y1="10429" x2="47742" y2="16564"/>
                        <a14:foregroundMark x1="45161" y1="12270" x2="50323" y2="12883"/>
                        <a14:foregroundMark x1="45484" y1="18405" x2="51290" y2="19018"/>
                        <a14:foregroundMark x1="45806" y1="19632" x2="51290" y2="20859"/>
                        <a14:foregroundMark x1="51613" y1="20245" x2="57419" y2="19632"/>
                        <a14:foregroundMark x1="59355" y1="23926" x2="57419" y2="39264"/>
                        <a14:foregroundMark x1="56774" y1="52147" x2="56774" y2="52147"/>
                        <a14:foregroundMark x1="50323" y1="50920" x2="50323" y2="50920"/>
                        <a14:foregroundMark x1="54194" y1="47853" x2="52903" y2="63804"/>
                        <a14:foregroundMark x1="42903" y1="69325" x2="39355" y2="79755"/>
                        <a14:foregroundMark x1="42258" y1="68098" x2="52581" y2="69325"/>
                        <a14:foregroundMark x1="51935" y1="69939" x2="55161" y2="65644"/>
                        <a14:foregroundMark x1="55484" y1="74233" x2="59355" y2="71166"/>
                        <a14:foregroundMark x1="57419" y1="71166" x2="52903" y2="80368"/>
                        <a14:foregroundMark x1="61935" y1="68712" x2="60968" y2="73620"/>
                        <a14:foregroundMark x1="61290" y1="69939" x2="63871" y2="69939"/>
                        <a14:foregroundMark x1="63871" y1="69939" x2="64194" y2="73006"/>
                        <a14:foregroundMark x1="65484" y1="61350" x2="62581" y2="72393"/>
                        <a14:foregroundMark x1="63548" y1="58282" x2="63548" y2="59509"/>
                        <a14:foregroundMark x1="63548" y1="59509" x2="63548" y2="59509"/>
                        <a14:foregroundMark x1="62581" y1="55215" x2="62581" y2="55215"/>
                        <a14:foregroundMark x1="62258" y1="54601" x2="62581" y2="62577"/>
                        <a14:foregroundMark x1="66129" y1="12883" x2="66129" y2="7975"/>
                        <a14:foregroundMark x1="66129" y1="14110" x2="66129" y2="12883"/>
                        <a14:foregroundMark x1="60968" y1="7975" x2="57419" y2="7975"/>
                        <a14:foregroundMark x1="53871" y1="5521" x2="53871" y2="5521"/>
                        <a14:foregroundMark x1="52581" y1="4294" x2="52581" y2="4294"/>
                        <a14:foregroundMark x1="54516" y1="4294" x2="54516" y2="4294"/>
                        <a14:foregroundMark x1="54839" y1="3067" x2="56774" y2="3067"/>
                        <a14:foregroundMark x1="57742" y1="3067" x2="57742" y2="3067"/>
                        <a14:foregroundMark x1="60645" y1="4294" x2="60645" y2="4294"/>
                        <a14:foregroundMark x1="61935" y1="4294" x2="61935" y2="4294"/>
                        <a14:foregroundMark x1="64194" y1="6135" x2="64194" y2="6135"/>
                        <a14:foregroundMark x1="66129" y1="7362" x2="66129" y2="7362"/>
                        <a14:foregroundMark x1="66452" y1="9816" x2="66452" y2="9816"/>
                        <a14:foregroundMark x1="66774" y1="7975" x2="66774" y2="7975"/>
                        <a14:foregroundMark x1="64516" y1="4908" x2="64516" y2="4908"/>
                        <a14:foregroundMark x1="64194" y1="3681" x2="64194" y2="3681"/>
                        <a14:foregroundMark x1="66129" y1="4908" x2="66129" y2="4908"/>
                        <a14:foregroundMark x1="66774" y1="7975" x2="66774" y2="7975"/>
                        <a14:foregroundMark x1="67742" y1="11656" x2="67742" y2="11656"/>
                        <a14:foregroundMark x1="69032" y1="11656" x2="69032" y2="11656"/>
                        <a14:foregroundMark x1="67742" y1="5521" x2="67742" y2="5521"/>
                        <a14:foregroundMark x1="65484" y1="4294" x2="65484" y2="4294"/>
                        <a14:foregroundMark x1="66452" y1="4908" x2="67097" y2="5521"/>
                        <a14:foregroundMark x1="69677" y1="9202" x2="69677" y2="9202"/>
                        <a14:foregroundMark x1="69355" y1="12883" x2="69355" y2="12883"/>
                        <a14:foregroundMark x1="68710" y1="6748" x2="68710" y2="6748"/>
                        <a14:foregroundMark x1="67742" y1="3681" x2="67742" y2="3681"/>
                        <a14:foregroundMark x1="67419" y1="1840" x2="67419" y2="1840"/>
                        <a14:foregroundMark x1="65161" y1="6135" x2="65161" y2="6135"/>
                        <a14:foregroundMark x1="32258" y1="17178" x2="32581" y2="9202"/>
                        <a14:foregroundMark x1="31290" y1="5521" x2="31290" y2="14724"/>
                        <a14:foregroundMark x1="31935" y1="5521" x2="31290" y2="14110"/>
                        <a14:foregroundMark x1="67742" y1="1227" x2="69032" y2="4294"/>
                        <a14:foregroundMark x1="68387" y1="4294" x2="68387" y2="6748"/>
                        <a14:foregroundMark x1="69355" y1="8589" x2="69355" y2="10429"/>
                        <a14:foregroundMark x1="32903" y1="6135" x2="31613" y2="9202"/>
                        <a14:foregroundMark x1="30645" y1="7362" x2="30645" y2="7362"/>
                        <a14:foregroundMark x1="30645" y1="3681" x2="30645" y2="3681"/>
                        <a14:foregroundMark x1="30645" y1="1840" x2="30645" y2="1840"/>
                        <a14:foregroundMark x1="30968" y1="7975" x2="30968" y2="7975"/>
                        <a14:foregroundMark x1="30968" y1="10429" x2="30968" y2="10429"/>
                        <a14:foregroundMark x1="30968" y1="10429" x2="30968" y2="10429"/>
                        <a14:foregroundMark x1="30323" y1="10429" x2="30323" y2="10429"/>
                        <a14:foregroundMark x1="30323" y1="12883" x2="30323" y2="12883"/>
                        <a14:foregroundMark x1="30323" y1="14110" x2="30323" y2="14110"/>
                        <a14:foregroundMark x1="70000" y1="13497" x2="70000" y2="13497"/>
                        <a14:foregroundMark x1="69032" y1="8589" x2="69032" y2="8589"/>
                        <a14:foregroundMark x1="69032" y1="4908" x2="69032" y2="4908"/>
                        <a14:foregroundMark x1="69032" y1="2454" x2="69032" y2="2454"/>
                        <a14:foregroundMark x1="69355" y1="3681" x2="69355" y2="3681"/>
                        <a14:foregroundMark x1="69355" y1="6135" x2="69355" y2="6135"/>
                        <a14:foregroundMark x1="69355" y1="3681" x2="69355" y2="3681"/>
                        <a14:foregroundMark x1="69355" y1="3067" x2="69355" y2="3067"/>
                        <a14:backgroundMark x1="70323" y1="14724" x2="70323" y2="14724"/>
                        <a14:backgroundMark x1="70323" y1="12883" x2="70323" y2="12883"/>
                        <a14:backgroundMark x1="70323" y1="12883" x2="70323" y2="12883"/>
                        <a14:backgroundMark x1="70323" y1="14110" x2="70323" y2="14110"/>
                        <a14:backgroundMark x1="70323" y1="14110" x2="70323" y2="141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657" y="5234839"/>
            <a:ext cx="1767785" cy="7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node.js 알아보기">
            <a:extLst>
              <a:ext uri="{FF2B5EF4-FFF2-40B4-BE49-F238E27FC236}">
                <a16:creationId xmlns:a16="http://schemas.microsoft.com/office/drawing/2014/main" id="{07642CCC-16DE-8C72-1898-03FAB98D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5610" y1="34416" x2="28049" y2="31818"/>
                        <a14:foregroundMark x1="43293" y1="37662" x2="43293" y2="37662"/>
                        <a14:foregroundMark x1="43902" y1="38961" x2="42378" y2="44805"/>
                        <a14:foregroundMark x1="41159" y1="42208" x2="40854" y2="46104"/>
                        <a14:foregroundMark x1="39329" y1="46104" x2="39329" y2="46104"/>
                        <a14:foregroundMark x1="59451" y1="36364" x2="59451" y2="36364"/>
                        <a14:foregroundMark x1="60976" y1="33117" x2="61280" y2="33117"/>
                        <a14:foregroundMark x1="70732" y1="32468" x2="71341" y2="32468"/>
                        <a14:foregroundMark x1="73171" y1="40909" x2="73171" y2="40909"/>
                        <a14:foregroundMark x1="49695" y1="66234" x2="49695" y2="66234"/>
                        <a14:foregroundMark x1="47866" y1="68182" x2="47866" y2="68182"/>
                        <a14:foregroundMark x1="57317" y1="61039" x2="57317" y2="61039"/>
                        <a14:foregroundMark x1="58232" y1="61688" x2="58232" y2="61688"/>
                        <a14:foregroundMark x1="58232" y1="61688" x2="58232" y2="61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25" y="5522012"/>
            <a:ext cx="1767785" cy="86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# - 나무위키">
            <a:extLst>
              <a:ext uri="{FF2B5EF4-FFF2-40B4-BE49-F238E27FC236}">
                <a16:creationId xmlns:a16="http://schemas.microsoft.com/office/drawing/2014/main" id="{F955CBF3-1DEB-4245-8E4A-89A83EA0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101" b="96639" l="3774" r="95755">
                        <a14:foregroundMark x1="53302" y1="12605" x2="53302" y2="25210"/>
                        <a14:foregroundMark x1="91038" y1="28992" x2="45755" y2="65546"/>
                        <a14:foregroundMark x1="27358" y1="20588" x2="33491" y2="47479"/>
                        <a14:foregroundMark x1="43396" y1="26050" x2="18868" y2="44538"/>
                        <a14:foregroundMark x1="38679" y1="24790" x2="55660" y2="35714"/>
                        <a14:foregroundMark x1="36792" y1="32353" x2="38208" y2="55882"/>
                        <a14:foregroundMark x1="48113" y1="42017" x2="41038" y2="58403"/>
                        <a14:foregroundMark x1="57075" y1="41176" x2="50472" y2="62605"/>
                        <a14:foregroundMark x1="60849" y1="43277" x2="48113" y2="64706"/>
                        <a14:foregroundMark x1="41981" y1="40336" x2="29245" y2="59244"/>
                        <a14:foregroundMark x1="25943" y1="48739" x2="25943" y2="49160"/>
                        <a14:foregroundMark x1="31132" y1="36555" x2="22642" y2="54622"/>
                        <a14:foregroundMark x1="24528" y1="37395" x2="12736" y2="60924"/>
                        <a14:foregroundMark x1="13679" y1="47899" x2="7547" y2="61345"/>
                        <a14:foregroundMark x1="8962" y1="41176" x2="9906" y2="55042"/>
                        <a14:foregroundMark x1="8491" y1="39076" x2="8962" y2="48739"/>
                        <a14:foregroundMark x1="11321" y1="36134" x2="11321" y2="47059"/>
                        <a14:foregroundMark x1="13679" y1="37815" x2="10849" y2="45798"/>
                        <a14:foregroundMark x1="11321" y1="33193" x2="14623" y2="28992"/>
                        <a14:foregroundMark x1="16981" y1="25210" x2="16981" y2="25210"/>
                        <a14:foregroundMark x1="27358" y1="19328" x2="27358" y2="19328"/>
                        <a14:foregroundMark x1="33019" y1="13445" x2="33019" y2="13445"/>
                        <a14:foregroundMark x1="41038" y1="12605" x2="43396" y2="12185"/>
                        <a14:foregroundMark x1="50943" y1="9244" x2="91981" y2="41597"/>
                        <a14:foregroundMark x1="91038" y1="32773" x2="91981" y2="60084"/>
                        <a14:foregroundMark x1="83491" y1="44538" x2="72642" y2="60084"/>
                        <a14:foregroundMark x1="85377" y1="45798" x2="58962" y2="62185"/>
                        <a14:foregroundMark x1="74528" y1="44538" x2="56132" y2="66807"/>
                        <a14:foregroundMark x1="82075" y1="54622" x2="54245" y2="76471"/>
                        <a14:foregroundMark x1="76887" y1="69328" x2="48585" y2="84034"/>
                        <a14:foregroundMark x1="76415" y1="78992" x2="76415" y2="78992"/>
                        <a14:foregroundMark x1="88208" y1="68487" x2="54717" y2="86555"/>
                        <a14:foregroundMark x1="75943" y1="73950" x2="53302" y2="89076"/>
                        <a14:foregroundMark x1="62264" y1="79832" x2="41509" y2="89496"/>
                        <a14:foregroundMark x1="35849" y1="65546" x2="28774" y2="80252"/>
                        <a14:foregroundMark x1="32075" y1="58824" x2="23585" y2="76471"/>
                        <a14:foregroundMark x1="22642" y1="58824" x2="22170" y2="72269"/>
                        <a14:foregroundMark x1="38679" y1="63445" x2="41038" y2="81513"/>
                        <a14:foregroundMark x1="46226" y1="68487" x2="37264" y2="83193"/>
                        <a14:foregroundMark x1="38679" y1="22269" x2="50000" y2="22269"/>
                        <a14:foregroundMark x1="38208" y1="26471" x2="70283" y2="27311"/>
                        <a14:foregroundMark x1="58019" y1="29412" x2="79245" y2="32353"/>
                        <a14:foregroundMark x1="55660" y1="28151" x2="67453" y2="43277"/>
                        <a14:foregroundMark x1="75472" y1="34874" x2="82547" y2="55042"/>
                        <a14:foregroundMark x1="83491" y1="44118" x2="73585" y2="66387"/>
                        <a14:foregroundMark x1="63208" y1="29412" x2="39151" y2="43697"/>
                        <a14:foregroundMark x1="43396" y1="21008" x2="24528" y2="39076"/>
                        <a14:foregroundMark x1="34434" y1="21429" x2="16038" y2="36555"/>
                        <a14:foregroundMark x1="28302" y1="24370" x2="7075" y2="45798"/>
                        <a14:foregroundMark x1="12264" y1="31513" x2="7547" y2="47899"/>
                        <a14:foregroundMark x1="7547" y1="39916" x2="11321" y2="56723"/>
                        <a14:foregroundMark x1="8019" y1="52101" x2="7075" y2="63025"/>
                        <a14:foregroundMark x1="7075" y1="65546" x2="14151" y2="74790"/>
                        <a14:foregroundMark x1="16509" y1="74790" x2="17925" y2="74370"/>
                        <a14:foregroundMark x1="14151" y1="75630" x2="33019" y2="83193"/>
                        <a14:foregroundMark x1="17453" y1="77311" x2="38679" y2="83193"/>
                        <a14:foregroundMark x1="24528" y1="75630" x2="54717" y2="80252"/>
                        <a14:foregroundMark x1="58491" y1="57563" x2="73113" y2="45378"/>
                        <a14:foregroundMark x1="71698" y1="40756" x2="75943" y2="48739"/>
                        <a14:foregroundMark x1="95755" y1="35714" x2="95755" y2="35714"/>
                        <a14:foregroundMark x1="92925" y1="24790" x2="92925" y2="24790"/>
                        <a14:foregroundMark x1="66981" y1="14286" x2="91981" y2="32353"/>
                        <a14:foregroundMark x1="81604" y1="23529" x2="93396" y2="23950"/>
                        <a14:foregroundMark x1="91038" y1="26891" x2="90566" y2="32773"/>
                        <a14:foregroundMark x1="64151" y1="15966" x2="64151" y2="15966"/>
                        <a14:foregroundMark x1="59906" y1="11765" x2="59906" y2="11765"/>
                        <a14:foregroundMark x1="51415" y1="6723" x2="51415" y2="6723"/>
                        <a14:foregroundMark x1="50943" y1="5882" x2="51887" y2="5042"/>
                        <a14:foregroundMark x1="52358" y1="3361" x2="52358" y2="3361"/>
                        <a14:foregroundMark x1="47170" y1="3361" x2="47170" y2="3361"/>
                        <a14:foregroundMark x1="44811" y1="13025" x2="44811" y2="13025"/>
                        <a14:foregroundMark x1="41981" y1="13866" x2="45755" y2="13445"/>
                        <a14:foregroundMark x1="50943" y1="10504" x2="49528" y2="10504"/>
                        <a14:foregroundMark x1="44340" y1="10504" x2="37264" y2="14286"/>
                        <a14:foregroundMark x1="35849" y1="15126" x2="24057" y2="23529"/>
                        <a14:foregroundMark x1="29717" y1="18908" x2="11321" y2="29832"/>
                        <a14:foregroundMark x1="20283" y1="23109" x2="12264" y2="29412"/>
                        <a14:foregroundMark x1="19811" y1="23529" x2="5660" y2="36975"/>
                        <a14:foregroundMark x1="8491" y1="28571" x2="8962" y2="42437"/>
                        <a14:foregroundMark x1="8962" y1="50420" x2="19811" y2="65546"/>
                        <a14:foregroundMark x1="47170" y1="92857" x2="47170" y2="92857"/>
                        <a14:foregroundMark x1="3774" y1="56303" x2="3774" y2="56303"/>
                        <a14:foregroundMark x1="48113" y1="2101" x2="48113" y2="2101"/>
                        <a14:foregroundMark x1="49057" y1="96639" x2="49057" y2="96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252" y="5399266"/>
            <a:ext cx="818169" cy="91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20">
            <a:extLst>
              <a:ext uri="{FF2B5EF4-FFF2-40B4-BE49-F238E27FC236}">
                <a16:creationId xmlns:a16="http://schemas.microsoft.com/office/drawing/2014/main" id="{28F2741C-1375-2672-C8B3-7B43D398870F}"/>
              </a:ext>
            </a:extLst>
          </p:cNvPr>
          <p:cNvGrpSpPr/>
          <p:nvPr/>
        </p:nvGrpSpPr>
        <p:grpSpPr>
          <a:xfrm>
            <a:off x="16346988" y="0"/>
            <a:ext cx="1932477" cy="10287000"/>
            <a:chOff x="0" y="0"/>
            <a:chExt cx="2576636" cy="13716000"/>
          </a:xfrm>
        </p:grpSpPr>
        <p:sp>
          <p:nvSpPr>
            <p:cNvPr id="10" name="AutoShape 21">
              <a:extLst>
                <a:ext uri="{FF2B5EF4-FFF2-40B4-BE49-F238E27FC236}">
                  <a16:creationId xmlns:a16="http://schemas.microsoft.com/office/drawing/2014/main" id="{6B03EB00-4742-11B9-6DA2-EF0AE9FC8A38}"/>
                </a:ext>
              </a:extLst>
            </p:cNvPr>
            <p:cNvSpPr/>
            <p:nvPr/>
          </p:nvSpPr>
          <p:spPr>
            <a:xfrm rot="10800000">
              <a:off x="229616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AutoShape 22">
              <a:extLst>
                <a:ext uri="{FF2B5EF4-FFF2-40B4-BE49-F238E27FC236}">
                  <a16:creationId xmlns:a16="http://schemas.microsoft.com/office/drawing/2014/main" id="{092ECBDC-DDC1-3555-DACD-4F5FB89DDAFC}"/>
                </a:ext>
              </a:extLst>
            </p:cNvPr>
            <p:cNvSpPr/>
            <p:nvPr/>
          </p:nvSpPr>
          <p:spPr>
            <a:xfrm rot="10800000">
              <a:off x="1722639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AutoShape 23">
              <a:extLst>
                <a:ext uri="{FF2B5EF4-FFF2-40B4-BE49-F238E27FC236}">
                  <a16:creationId xmlns:a16="http://schemas.microsoft.com/office/drawing/2014/main" id="{92309C5B-547B-B597-B2D7-FE7D569C0AB0}"/>
                </a:ext>
              </a:extLst>
            </p:cNvPr>
            <p:cNvSpPr/>
            <p:nvPr/>
          </p:nvSpPr>
          <p:spPr>
            <a:xfrm rot="10800000">
              <a:off x="576106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AutoShape 24">
              <a:extLst>
                <a:ext uri="{FF2B5EF4-FFF2-40B4-BE49-F238E27FC236}">
                  <a16:creationId xmlns:a16="http://schemas.microsoft.com/office/drawing/2014/main" id="{B6B91AA8-4548-FAF9-3967-296002B5FBDC}"/>
                </a:ext>
              </a:extLst>
            </p:cNvPr>
            <p:cNvSpPr/>
            <p:nvPr/>
          </p:nvSpPr>
          <p:spPr>
            <a:xfrm rot="10800000">
              <a:off x="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050" name="Picture 2" descr="ChatGPT Logo PNG Images With Transparent Background">
            <a:extLst>
              <a:ext uri="{FF2B5EF4-FFF2-40B4-BE49-F238E27FC236}">
                <a16:creationId xmlns:a16="http://schemas.microsoft.com/office/drawing/2014/main" id="{1082FFF7-D0FA-5BFC-56AA-40EC0F28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601" y="2815955"/>
            <a:ext cx="918916" cy="9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38200" y="120038"/>
            <a:ext cx="16127026" cy="112646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9600"/>
              </a:lnSpc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 Results &amp; 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" y="9758709"/>
            <a:ext cx="14010336" cy="40825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 address: https://github.com/iccas-i/game_client.git</a:t>
            </a:r>
          </a:p>
        </p:txBody>
      </p:sp>
      <p:pic>
        <p:nvPicPr>
          <p:cNvPr id="2" name="i++데모영상">
            <a:hlinkClick r:id="" action="ppaction://media"/>
            <a:extLst>
              <a:ext uri="{FF2B5EF4-FFF2-40B4-BE49-F238E27FC236}">
                <a16:creationId xmlns:a16="http://schemas.microsoft.com/office/drawing/2014/main" id="{E8DD0722-00E2-6D81-689C-E9E90DFD9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1246500"/>
            <a:ext cx="6477000" cy="857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018839" cy="10287000"/>
          </a:xfrm>
          <a:custGeom>
            <a:avLst/>
            <a:gdLst/>
            <a:ahLst/>
            <a:cxnLst/>
            <a:rect l="l" t="t" r="r" b="b"/>
            <a:pathLst>
              <a:path w="6018839" h="10287000">
                <a:moveTo>
                  <a:pt x="0" y="0"/>
                </a:moveTo>
                <a:lnTo>
                  <a:pt x="6018839" y="0"/>
                </a:lnTo>
                <a:lnTo>
                  <a:pt x="60188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6560" r="-10000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806077" y="2544953"/>
            <a:ext cx="8596116" cy="5197093"/>
            <a:chOff x="0" y="0"/>
            <a:chExt cx="11461488" cy="692945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4998278"/>
              <a:ext cx="11461488" cy="1931179"/>
              <a:chOff x="0" y="0"/>
              <a:chExt cx="23205976" cy="391004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3205976" cy="3910041"/>
              </a:xfrm>
              <a:custGeom>
                <a:avLst/>
                <a:gdLst/>
                <a:ahLst/>
                <a:cxnLst/>
                <a:rect l="l" t="t" r="r" b="b"/>
                <a:pathLst>
                  <a:path w="23205976" h="3910041">
                    <a:moveTo>
                      <a:pt x="229011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605241"/>
                    </a:lnTo>
                    <a:cubicBezTo>
                      <a:pt x="0" y="3774151"/>
                      <a:pt x="135890" y="3910041"/>
                      <a:pt x="304800" y="3910041"/>
                    </a:cubicBezTo>
                    <a:lnTo>
                      <a:pt x="22901176" y="3910041"/>
                    </a:lnTo>
                    <a:cubicBezTo>
                      <a:pt x="23070084" y="3910041"/>
                      <a:pt x="23205976" y="3774151"/>
                      <a:pt x="23205976" y="3605241"/>
                    </a:cubicBezTo>
                    <a:lnTo>
                      <a:pt x="23205976" y="304800"/>
                    </a:lnTo>
                    <a:cubicBezTo>
                      <a:pt x="23205976" y="135890"/>
                      <a:pt x="23070084" y="0"/>
                      <a:pt x="22901176" y="0"/>
                    </a:cubicBezTo>
                    <a:close/>
                  </a:path>
                </a:pathLst>
              </a:custGeom>
              <a:solidFill>
                <a:srgbClr val="F2EDED"/>
              </a:solidFill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10755" y="5607749"/>
              <a:ext cx="10439980" cy="62598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3902"/>
                </a:lnSpc>
                <a:spcBef>
                  <a:spcPct val="0"/>
                </a:spcBef>
                <a:defRPr/>
              </a:pPr>
              <a:r>
                <a:rPr lang="en-US" sz="2800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Make a sustainable dieting habit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2499139"/>
              <a:ext cx="11461488" cy="1931179"/>
              <a:chOff x="0" y="0"/>
              <a:chExt cx="23205976" cy="39100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205976" cy="3910041"/>
              </a:xfrm>
              <a:custGeom>
                <a:avLst/>
                <a:gdLst/>
                <a:ahLst/>
                <a:cxnLst/>
                <a:rect l="l" t="t" r="r" b="b"/>
                <a:pathLst>
                  <a:path w="23205976" h="3910041">
                    <a:moveTo>
                      <a:pt x="229011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605241"/>
                    </a:lnTo>
                    <a:cubicBezTo>
                      <a:pt x="0" y="3774151"/>
                      <a:pt x="135890" y="3910041"/>
                      <a:pt x="304800" y="3910041"/>
                    </a:cubicBezTo>
                    <a:lnTo>
                      <a:pt x="22901176" y="3910041"/>
                    </a:lnTo>
                    <a:cubicBezTo>
                      <a:pt x="23070084" y="3910041"/>
                      <a:pt x="23205976" y="3774151"/>
                      <a:pt x="23205976" y="3605241"/>
                    </a:cubicBezTo>
                    <a:lnTo>
                      <a:pt x="23205976" y="304800"/>
                    </a:lnTo>
                    <a:cubicBezTo>
                      <a:pt x="23205976" y="135890"/>
                      <a:pt x="23070084" y="0"/>
                      <a:pt x="22901176" y="0"/>
                    </a:cubicBezTo>
                    <a:close/>
                  </a:path>
                </a:pathLst>
              </a:custGeom>
              <a:solidFill>
                <a:srgbClr val="F2EDED"/>
              </a:solidFill>
            </p:spPr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10755" y="3108613"/>
              <a:ext cx="10439980" cy="62598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3902"/>
                </a:lnSpc>
                <a:spcBef>
                  <a:spcPct val="0"/>
                </a:spcBef>
                <a:defRPr/>
              </a:pPr>
              <a:r>
                <a:rPr lang="en-US" sz="2800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Stress reduction and have healthy mind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11461488" cy="1931179"/>
              <a:chOff x="0" y="0"/>
              <a:chExt cx="23205976" cy="391004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3205976" cy="3910041"/>
              </a:xfrm>
              <a:custGeom>
                <a:avLst/>
                <a:gdLst/>
                <a:ahLst/>
                <a:cxnLst/>
                <a:rect l="l" t="t" r="r" b="b"/>
                <a:pathLst>
                  <a:path w="23205976" h="3910041">
                    <a:moveTo>
                      <a:pt x="229011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605241"/>
                    </a:lnTo>
                    <a:cubicBezTo>
                      <a:pt x="0" y="3774151"/>
                      <a:pt x="135890" y="3910041"/>
                      <a:pt x="304800" y="3910041"/>
                    </a:cubicBezTo>
                    <a:lnTo>
                      <a:pt x="22901176" y="3910041"/>
                    </a:lnTo>
                    <a:cubicBezTo>
                      <a:pt x="23070084" y="3910041"/>
                      <a:pt x="23205976" y="3774151"/>
                      <a:pt x="23205976" y="3605241"/>
                    </a:cubicBezTo>
                    <a:lnTo>
                      <a:pt x="23205976" y="304800"/>
                    </a:lnTo>
                    <a:cubicBezTo>
                      <a:pt x="23205976" y="135890"/>
                      <a:pt x="23070084" y="0"/>
                      <a:pt x="22901176" y="0"/>
                    </a:cubicBezTo>
                    <a:close/>
                  </a:path>
                </a:pathLst>
              </a:custGeom>
              <a:solidFill>
                <a:srgbClr val="F2EDED"/>
              </a:solidFill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ko-K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ko-KR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10755" y="609473"/>
              <a:ext cx="10439980" cy="62598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>
                <a:lnSpc>
                  <a:spcPts val="3902"/>
                </a:lnSpc>
                <a:spcBef>
                  <a:spcPct val="0"/>
                </a:spcBef>
                <a:defRPr/>
              </a:pPr>
              <a:endParaRPr lang="en-US" sz="2787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992600" y="0"/>
            <a:ext cx="1069867" cy="10287000"/>
            <a:chOff x="0" y="0"/>
            <a:chExt cx="1426490" cy="13716000"/>
          </a:xfrm>
        </p:grpSpPr>
        <p:sp>
          <p:nvSpPr>
            <p:cNvPr id="14" name="AutoShape 14"/>
            <p:cNvSpPr/>
            <p:nvPr/>
          </p:nvSpPr>
          <p:spPr>
            <a:xfrm rot="10800000">
              <a:off x="1146533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rot="10800000">
              <a:off x="571452" y="0"/>
              <a:ext cx="280997" cy="137160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10800000">
              <a:off x="0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80380" y="468000"/>
            <a:ext cx="9847512" cy="8781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  <a:defRPr/>
            </a:pPr>
            <a:r>
              <a:rPr lang="en-US" sz="52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 and Future works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FEA0FFEE-B0A3-6455-2BDF-4C069EE35477}"/>
              </a:ext>
            </a:extLst>
          </p:cNvPr>
          <p:cNvSpPr txBox="1"/>
          <p:nvPr/>
        </p:nvSpPr>
        <p:spPr>
          <a:xfrm>
            <a:off x="7189142" y="3014824"/>
            <a:ext cx="7829985" cy="46948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3902"/>
              </a:lnSpc>
              <a:spcBef>
                <a:spcPct val="0"/>
              </a:spcBef>
              <a:defRPr/>
            </a:pPr>
            <a:r>
              <a:rPr lang="en-US" sz="28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 and satisfaction from the team game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E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">
            <a:extLst>
              <a:ext uri="{FF2B5EF4-FFF2-40B4-BE49-F238E27FC236}">
                <a16:creationId xmlns:a16="http://schemas.microsoft.com/office/drawing/2014/main" id="{13B65C74-7795-E94E-2E63-BE69602B91F8}"/>
              </a:ext>
            </a:extLst>
          </p:cNvPr>
          <p:cNvGrpSpPr/>
          <p:nvPr/>
        </p:nvGrpSpPr>
        <p:grpSpPr>
          <a:xfrm>
            <a:off x="1370003" y="3711386"/>
            <a:ext cx="7391400" cy="3352704"/>
            <a:chOff x="0" y="0"/>
            <a:chExt cx="51277892" cy="3910041"/>
          </a:xfrm>
          <a:solidFill>
            <a:schemeClr val="bg1"/>
          </a:solidFill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3595CC71-9DED-C528-2BEA-DBBC35090451}"/>
                </a:ext>
              </a:extLst>
            </p:cNvPr>
            <p:cNvSpPr/>
            <p:nvPr/>
          </p:nvSpPr>
          <p:spPr>
            <a:xfrm>
              <a:off x="0" y="0"/>
              <a:ext cx="51277892" cy="3910041"/>
            </a:xfrm>
            <a:custGeom>
              <a:avLst/>
              <a:gdLst/>
              <a:ahLst/>
              <a:cxnLst/>
              <a:rect l="l" t="t" r="r" b="b"/>
              <a:pathLst>
                <a:path w="51277892" h="3910041">
                  <a:moveTo>
                    <a:pt x="5097309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05241"/>
                  </a:lnTo>
                  <a:cubicBezTo>
                    <a:pt x="0" y="3774151"/>
                    <a:pt x="135890" y="3910041"/>
                    <a:pt x="304800" y="3910041"/>
                  </a:cubicBezTo>
                  <a:lnTo>
                    <a:pt x="50973092" y="3910041"/>
                  </a:lnTo>
                  <a:cubicBezTo>
                    <a:pt x="51142004" y="3910041"/>
                    <a:pt x="51277892" y="3774151"/>
                    <a:pt x="51277892" y="3605241"/>
                  </a:cubicBezTo>
                  <a:lnTo>
                    <a:pt x="51277892" y="304800"/>
                  </a:lnTo>
                  <a:cubicBezTo>
                    <a:pt x="51277892" y="135890"/>
                    <a:pt x="51142004" y="0"/>
                    <a:pt x="50973092" y="0"/>
                  </a:cubicBez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739625" y="5158613"/>
            <a:ext cx="6652156" cy="128028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Achieve your individual goals</a:t>
            </a:r>
          </a:p>
          <a:p>
            <a:pPr>
              <a:lnSpc>
                <a:spcPts val="3359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Create a more enjoyable and effective dieting with playing with your teammates.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39625" y="4022766"/>
            <a:ext cx="6652156" cy="79379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160"/>
              </a:lnSpc>
              <a:defRPr/>
            </a:pPr>
            <a:r>
              <a:rPr lang="en-US" sz="56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 NOW!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14903534" y="2295525"/>
            <a:ext cx="1072982" cy="5695950"/>
            <a:chOff x="0" y="0"/>
            <a:chExt cx="1430643" cy="7391400"/>
          </a:xfrm>
        </p:grpSpPr>
        <p:sp>
          <p:nvSpPr>
            <p:cNvPr id="5" name="AutoShape 5"/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F8F4F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F8F4F4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F8F4F4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9144000" y="1999027"/>
            <a:ext cx="7886176" cy="7822077"/>
          </a:xfrm>
          <a:custGeom>
            <a:avLst/>
            <a:gdLst/>
            <a:ahLst/>
            <a:cxnLst/>
            <a:rect l="l" t="t" r="r" b="b"/>
            <a:pathLst>
              <a:path w="10143351" h="10163632">
                <a:moveTo>
                  <a:pt x="0" y="0"/>
                </a:moveTo>
                <a:lnTo>
                  <a:pt x="10143351" y="0"/>
                </a:lnTo>
                <a:lnTo>
                  <a:pt x="10143351" y="10163632"/>
                </a:lnTo>
                <a:lnTo>
                  <a:pt x="0" y="10163632"/>
                </a:lnTo>
                <a:close/>
              </a:path>
            </a:pathLst>
          </a:custGeom>
          <a:blipFill rotWithShape="1">
            <a:blip r:embed="rId2"/>
            <a:stretch>
              <a:fillRect t="-30" b="-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-22141" y="4629150"/>
            <a:ext cx="1072982" cy="1028700"/>
            <a:chOff x="0" y="0"/>
            <a:chExt cx="1430643" cy="7391400"/>
          </a:xfrm>
        </p:grpSpPr>
        <p:sp>
          <p:nvSpPr>
            <p:cNvPr id="13" name="AutoShape 13"/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F8F4F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F8F4F4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F8F4F4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462486" y="468000"/>
            <a:ext cx="11549448" cy="92679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  <a:defRPr/>
            </a:pPr>
            <a:r>
              <a:rPr lang="en-US" sz="55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 and Future works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EEDB9F-946C-17FC-5F14-0D99741F7D0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59536"/>
          <a:stretch/>
        </p:blipFill>
        <p:spPr>
          <a:xfrm>
            <a:off x="9410183" y="2515214"/>
            <a:ext cx="2019817" cy="65906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C6DE74-4466-4E4D-F54F-37EF7140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399" y="4431843"/>
            <a:ext cx="4038601" cy="40141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0B8B7B-B75A-27BB-B483-E656C263E7C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86713"/>
          <a:stretch/>
        </p:blipFill>
        <p:spPr>
          <a:xfrm>
            <a:off x="9410183" y="2476500"/>
            <a:ext cx="4991618" cy="875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50958" y="4203234"/>
            <a:ext cx="7827442" cy="34739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720" lvl="0" indent="-342720">
              <a:lnSpc>
                <a:spcPts val="3359"/>
              </a:lnSpc>
              <a:buFont typeface="Arial"/>
              <a:buChar char="•"/>
              <a:defRPr/>
            </a:pPr>
            <a:r>
              <a:rPr lang="en-US" sz="2800" dirty="0">
                <a:solidFill>
                  <a:srgbClr val="403F3D"/>
                </a:solidFill>
                <a:latin typeface="Calibri"/>
                <a:cs typeface="Calibri"/>
              </a:rPr>
              <a:t>Improve and maintain users' healthy lifestyle habits through </a:t>
            </a:r>
            <a:r>
              <a:rPr lang="en-US" sz="2800" b="1" dirty="0">
                <a:solidFill>
                  <a:srgbClr val="403F3D"/>
                </a:solidFill>
                <a:latin typeface="Calibri"/>
                <a:cs typeface="Calibri"/>
              </a:rPr>
              <a:t>behavior modification</a:t>
            </a:r>
          </a:p>
          <a:p>
            <a:pPr marL="342720" lvl="0" indent="-342720">
              <a:lnSpc>
                <a:spcPts val="3359"/>
              </a:lnSpc>
              <a:buFont typeface="Arial"/>
              <a:buChar char="•"/>
              <a:defRPr/>
            </a:pPr>
            <a:endParaRPr lang="en-US" sz="1400" dirty="0">
              <a:solidFill>
                <a:srgbClr val="403F3D"/>
              </a:solidFill>
              <a:latin typeface="Calibri"/>
              <a:cs typeface="Calibri"/>
            </a:endParaRPr>
          </a:p>
          <a:p>
            <a:pPr marL="342720" lvl="0" indent="-342720">
              <a:lnSpc>
                <a:spcPts val="3359"/>
              </a:lnSpc>
              <a:buFont typeface="Arial"/>
              <a:buChar char="•"/>
              <a:defRPr/>
            </a:pPr>
            <a:r>
              <a:rPr lang="en-US" sz="2800" dirty="0">
                <a:solidFill>
                  <a:srgbClr val="403F3D"/>
                </a:solidFill>
                <a:latin typeface="Calibri"/>
                <a:cs typeface="Calibri"/>
              </a:rPr>
              <a:t>Obesity needs consistent and persistent healthy lifestyle</a:t>
            </a:r>
          </a:p>
          <a:p>
            <a:pPr marL="342720" lvl="0" indent="-342720">
              <a:lnSpc>
                <a:spcPts val="3359"/>
              </a:lnSpc>
              <a:buFont typeface="Arial"/>
              <a:buChar char="•"/>
              <a:defRPr/>
            </a:pPr>
            <a:endParaRPr lang="en-US" sz="1400" dirty="0">
              <a:solidFill>
                <a:srgbClr val="403F3D"/>
              </a:solidFill>
              <a:latin typeface="Calibri"/>
              <a:cs typeface="Calibri"/>
            </a:endParaRPr>
          </a:p>
          <a:p>
            <a:pPr marL="342720" lvl="0" indent="-342720">
              <a:lnSpc>
                <a:spcPts val="3359"/>
              </a:lnSpc>
              <a:buFont typeface="Arial"/>
              <a:buChar char="•"/>
              <a:defRPr/>
            </a:pPr>
            <a:r>
              <a:rPr lang="en-US" sz="2800" dirty="0">
                <a:solidFill>
                  <a:srgbClr val="403F3D"/>
                </a:solidFill>
                <a:latin typeface="Calibri"/>
                <a:cs typeface="Calibri"/>
              </a:rPr>
              <a:t> Our goal is to help people develop healthy lifestyle habits through dieting with others</a:t>
            </a:r>
          </a:p>
        </p:txBody>
      </p:sp>
      <p:sp>
        <p:nvSpPr>
          <p:cNvPr id="4" name="Freeform 4"/>
          <p:cNvSpPr/>
          <p:nvPr/>
        </p:nvSpPr>
        <p:spPr>
          <a:xfrm>
            <a:off x="900000" y="1943100"/>
            <a:ext cx="8701200" cy="6634237"/>
          </a:xfrm>
          <a:custGeom>
            <a:avLst/>
            <a:gdLst/>
            <a:ahLst/>
            <a:cxnLst/>
            <a:rect l="l" t="t" r="r" b="b"/>
            <a:pathLst>
              <a:path w="13716000" h="10172700">
                <a:moveTo>
                  <a:pt x="0" y="0"/>
                </a:moveTo>
                <a:lnTo>
                  <a:pt x="13716000" y="0"/>
                </a:lnTo>
                <a:lnTo>
                  <a:pt x="13716000" y="10172700"/>
                </a:lnTo>
                <a:lnTo>
                  <a:pt x="0" y="10172700"/>
                </a:lnTo>
                <a:close/>
              </a:path>
            </a:pathLst>
          </a:custGeom>
          <a:blipFill rotWithShape="1">
            <a:blip r:embed="rId2"/>
            <a:stretch>
              <a:fillRect t="-390" b="-39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361950" y="8721809"/>
            <a:ext cx="19011900" cy="1072982"/>
            <a:chOff x="0" y="0"/>
            <a:chExt cx="25349200" cy="1430643"/>
          </a:xfrm>
        </p:grpSpPr>
        <p:sp>
          <p:nvSpPr>
            <p:cNvPr id="7" name="AutoShape 7"/>
            <p:cNvSpPr/>
            <p:nvPr/>
          </p:nvSpPr>
          <p:spPr>
            <a:xfrm rot="16200000">
              <a:off x="12534900" y="-11282057"/>
              <a:ext cx="279400" cy="2514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16200000">
              <a:off x="12535419" y="-11957697"/>
              <a:ext cx="278361" cy="253492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rot="16200000">
              <a:off x="12533318" y="-12279318"/>
              <a:ext cx="282563" cy="248412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0000" y="468000"/>
            <a:ext cx="10415588" cy="92679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  <a:defRPr/>
            </a:pPr>
            <a:r>
              <a:rPr lang="en-US" sz="55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 and Future works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63410" y="3314700"/>
            <a:ext cx="6538402" cy="7053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499"/>
              </a:lnSpc>
              <a:defRPr/>
            </a:pPr>
            <a:r>
              <a:rPr lang="en-US" sz="49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RUNNING!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CA69C-C932-F1AA-9764-58BB0A8A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17" y="2266172"/>
            <a:ext cx="8230983" cy="6077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2400" y="-824105"/>
            <a:ext cx="7772400" cy="1904530"/>
            <a:chOff x="0" y="120685"/>
            <a:chExt cx="15814058" cy="4062749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F8F4F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2050" y="3048103"/>
            <a:ext cx="7086600" cy="12638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  <a:defRPr/>
            </a:pPr>
            <a:r>
              <a:rPr lang="en-US" altLang="ko-KR" sz="75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2000" y="1140386"/>
            <a:ext cx="8001000" cy="8117915"/>
            <a:chOff x="0" y="0"/>
            <a:chExt cx="8502107" cy="1851227"/>
          </a:xfrm>
          <a:solidFill>
            <a:srgbClr val="ADE7DE"/>
          </a:solidFill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502107" cy="1851227"/>
              <a:chOff x="0" y="0"/>
              <a:chExt cx="16732372" cy="3643263"/>
            </a:xfrm>
            <a:grpFill/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732372" cy="3643263"/>
              </a:xfrm>
              <a:custGeom>
                <a:avLst/>
                <a:gdLst/>
                <a:ahLst/>
                <a:cxnLst/>
                <a:rect l="l" t="t" r="r" b="b"/>
                <a:pathLst>
                  <a:path w="16732372" h="3643263">
                    <a:moveTo>
                      <a:pt x="1642757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338463"/>
                    </a:lnTo>
                    <a:cubicBezTo>
                      <a:pt x="0" y="3507373"/>
                      <a:pt x="135890" y="3643263"/>
                      <a:pt x="304800" y="3643263"/>
                    </a:cubicBezTo>
                    <a:lnTo>
                      <a:pt x="16427572" y="3643263"/>
                    </a:lnTo>
                    <a:cubicBezTo>
                      <a:pt x="16596483" y="3643263"/>
                      <a:pt x="16732372" y="3507373"/>
                      <a:pt x="16732372" y="3338463"/>
                    </a:cubicBezTo>
                    <a:lnTo>
                      <a:pt x="16732372" y="304800"/>
                    </a:lnTo>
                    <a:cubicBezTo>
                      <a:pt x="16732372" y="135890"/>
                      <a:pt x="16596483" y="0"/>
                      <a:pt x="164275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133614" y="210404"/>
              <a:ext cx="6767775" cy="140494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anchor="t">
              <a:spAutoFit/>
            </a:bodyPr>
            <a:lstStyle/>
            <a:p>
              <a:pPr marL="428400" indent="-428400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defRPr/>
              </a:pPr>
              <a:r>
                <a:rPr lang="en-US" altLang="ko-KR" sz="3000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Overview</a:t>
              </a:r>
            </a:p>
            <a:p>
              <a:pPr marL="428400" indent="-428400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defRPr/>
              </a:pPr>
              <a:r>
                <a:rPr lang="en-US" altLang="ko-KR" sz="3000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Background</a:t>
              </a:r>
            </a:p>
            <a:p>
              <a:pPr marL="428400" indent="-428400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defRPr/>
              </a:pPr>
              <a:r>
                <a:rPr lang="en-US" altLang="ko-KR" sz="3000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Main Features</a:t>
              </a:r>
            </a:p>
            <a:p>
              <a:pPr marL="428400" indent="-428400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defRPr/>
              </a:pPr>
              <a:r>
                <a:rPr lang="en-US" altLang="ko-KR" sz="3000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System Architecture</a:t>
              </a:r>
            </a:p>
            <a:p>
              <a:pPr marL="428400" indent="-428400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defRPr/>
              </a:pPr>
              <a:r>
                <a:rPr lang="en-US" altLang="ko-KR" sz="3000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 Architecture</a:t>
              </a:r>
            </a:p>
            <a:p>
              <a:pPr marL="428400" indent="-428400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defRPr/>
              </a:pPr>
              <a:r>
                <a:rPr lang="en-US" altLang="ko-KR" sz="3000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Development Environments</a:t>
              </a:r>
            </a:p>
            <a:p>
              <a:pPr marL="428400" indent="-428400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defRPr/>
              </a:pPr>
              <a:r>
                <a:rPr lang="en-US" altLang="ko-KR" sz="3000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Implementation Results &amp; Demo</a:t>
              </a:r>
            </a:p>
            <a:p>
              <a:pPr marL="428400" indent="-428400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defRPr/>
              </a:pPr>
              <a:r>
                <a:rPr lang="en-US" altLang="ko-KR" sz="3000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Conclusions and Future works</a:t>
              </a:r>
            </a:p>
            <a:p>
              <a:pPr marL="428400" indent="-428400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defRPr/>
              </a:pPr>
              <a:r>
                <a:rPr lang="en-US" altLang="ko-KR" sz="3000" spc="183" dirty="0">
                  <a:solidFill>
                    <a:srgbClr val="403F3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References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95800" y="-24245"/>
            <a:ext cx="1072982" cy="714634"/>
            <a:chOff x="0" y="0"/>
            <a:chExt cx="1430643" cy="7391400"/>
          </a:xfrm>
        </p:grpSpPr>
        <p:sp>
          <p:nvSpPr>
            <p:cNvPr id="18" name="AutoShape 18"/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AutoShape 19"/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AutoShape 20"/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1" name="TextBox 13"/>
          <p:cNvSpPr txBox="1"/>
          <p:nvPr/>
        </p:nvSpPr>
        <p:spPr>
          <a:xfrm>
            <a:off x="1295400" y="3457575"/>
            <a:ext cx="12746644" cy="44486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indent="0" algn="l" defTabSz="914400" rtl="0" eaLnBrk="1" latinLnBrk="0" hangingPunct="1">
              <a:lnSpc>
                <a:spcPts val="3679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628" b="0" i="0" u="none" strike="noStrike" kern="1200" cap="none" spc="183" normalizeH="0" baseline="0">
              <a:solidFill>
                <a:srgbClr val="403F3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63410" y="3745955"/>
            <a:ext cx="7827442" cy="32667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Improve UI system, code refactoring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Add avatar system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Modify algorithm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Learning AI model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Add more game scenarios (Ex. Minigames)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noto"/>
              </a:rPr>
              <a:t>Develop personalized achieving system</a:t>
            </a:r>
            <a:endParaRPr lang="en-US" sz="2400" dirty="0">
              <a:solidFill>
                <a:srgbClr val="403F3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361950" y="8721809"/>
            <a:ext cx="19011900" cy="1072982"/>
            <a:chOff x="0" y="0"/>
            <a:chExt cx="25349200" cy="1430643"/>
          </a:xfrm>
        </p:grpSpPr>
        <p:sp>
          <p:nvSpPr>
            <p:cNvPr id="7" name="AutoShape 7"/>
            <p:cNvSpPr/>
            <p:nvPr/>
          </p:nvSpPr>
          <p:spPr>
            <a:xfrm rot="16200000">
              <a:off x="12534900" y="-11282057"/>
              <a:ext cx="279400" cy="2514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rot="16200000">
              <a:off x="12535419" y="-11957697"/>
              <a:ext cx="278361" cy="253492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 rot="16200000">
              <a:off x="12533318" y="-12279318"/>
              <a:ext cx="282563" cy="248412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0000" y="468000"/>
            <a:ext cx="10415588" cy="92679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700"/>
              </a:lnSpc>
              <a:spcBef>
                <a:spcPct val="0"/>
              </a:spcBef>
              <a:defRPr/>
            </a:pPr>
            <a:r>
              <a:rPr lang="en-US" sz="55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 and Future works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63410" y="2692017"/>
            <a:ext cx="7814990" cy="6508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499"/>
              </a:lnSpc>
              <a:defRPr/>
            </a:pPr>
            <a:r>
              <a:rPr lang="en-US" sz="36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do we need to do next?</a:t>
            </a:r>
          </a:p>
        </p:txBody>
      </p:sp>
      <p:pic>
        <p:nvPicPr>
          <p:cNvPr id="13" name="그림 12" descr="친필, 사무용품, 텍스트, 사무 기기이(가) 표시된 사진&#10;&#10;자동 생성된 설명">
            <a:extLst>
              <a:ext uri="{FF2B5EF4-FFF2-40B4-BE49-F238E27FC236}">
                <a16:creationId xmlns:a16="http://schemas.microsoft.com/office/drawing/2014/main" id="{8797134B-E95F-2539-AE01-225C5745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8" y="2255095"/>
            <a:ext cx="812800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1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53439" y="3316500"/>
            <a:ext cx="16355523" cy="1247141"/>
            <a:chOff x="0" y="0"/>
            <a:chExt cx="51277892" cy="39100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277892" cy="3910041"/>
            </a:xfrm>
            <a:custGeom>
              <a:avLst/>
              <a:gdLst/>
              <a:ahLst/>
              <a:cxnLst/>
              <a:rect l="l" t="t" r="r" b="b"/>
              <a:pathLst>
                <a:path w="51277892" h="3910041">
                  <a:moveTo>
                    <a:pt x="5097309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05241"/>
                  </a:lnTo>
                  <a:cubicBezTo>
                    <a:pt x="0" y="3774151"/>
                    <a:pt x="135890" y="3910041"/>
                    <a:pt x="304800" y="3910041"/>
                  </a:cubicBezTo>
                  <a:lnTo>
                    <a:pt x="50973092" y="3910041"/>
                  </a:lnTo>
                  <a:cubicBezTo>
                    <a:pt x="51142004" y="3910041"/>
                    <a:pt x="51277892" y="3774151"/>
                    <a:pt x="51277892" y="3605241"/>
                  </a:cubicBezTo>
                  <a:lnTo>
                    <a:pt x="51277892" y="304800"/>
                  </a:lnTo>
                  <a:cubicBezTo>
                    <a:pt x="51277892" y="135890"/>
                    <a:pt x="51142004" y="0"/>
                    <a:pt x="5097309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2959" y="3316500"/>
            <a:ext cx="16151041" cy="12911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CDC. 2022 Chronic Disease Status and Issues. 11-1790387-0000005-10</a:t>
            </a:r>
          </a:p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Soo-Hyun Lee, Mi-Joon Lee, Bum-Jeun Seo(2022). The Effect of Sleep Duration on Obesity in Korean Adults, Journal of convergence for Information Technology, 2586-4440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838200" y="4687716"/>
            <a:ext cx="16355524" cy="1065384"/>
            <a:chOff x="0" y="0"/>
            <a:chExt cx="51277892" cy="39100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77892" cy="3910041"/>
            </a:xfrm>
            <a:custGeom>
              <a:avLst/>
              <a:gdLst/>
              <a:ahLst/>
              <a:cxnLst/>
              <a:rect l="l" t="t" r="r" b="b"/>
              <a:pathLst>
                <a:path w="51277892" h="3910041">
                  <a:moveTo>
                    <a:pt x="5097309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05241"/>
                  </a:lnTo>
                  <a:cubicBezTo>
                    <a:pt x="0" y="3774151"/>
                    <a:pt x="135890" y="3910041"/>
                    <a:pt x="304800" y="3910041"/>
                  </a:cubicBezTo>
                  <a:lnTo>
                    <a:pt x="50973092" y="3910041"/>
                  </a:lnTo>
                  <a:cubicBezTo>
                    <a:pt x="51142004" y="3910041"/>
                    <a:pt x="51277892" y="3774151"/>
                    <a:pt x="51277892" y="3605241"/>
                  </a:cubicBezTo>
                  <a:lnTo>
                    <a:pt x="51277892" y="304800"/>
                  </a:lnTo>
                  <a:cubicBezTo>
                    <a:pt x="51277892" y="135890"/>
                    <a:pt x="51142004" y="0"/>
                    <a:pt x="5097309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8200" y="1910632"/>
            <a:ext cx="16355523" cy="1247141"/>
            <a:chOff x="0" y="0"/>
            <a:chExt cx="51277892" cy="39100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277892" cy="3910041"/>
            </a:xfrm>
            <a:custGeom>
              <a:avLst/>
              <a:gdLst/>
              <a:ahLst/>
              <a:cxnLst/>
              <a:rect l="l" t="t" r="r" b="b"/>
              <a:pathLst>
                <a:path w="51277892" h="3910041">
                  <a:moveTo>
                    <a:pt x="5097309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05241"/>
                  </a:lnTo>
                  <a:cubicBezTo>
                    <a:pt x="0" y="3774151"/>
                    <a:pt x="135890" y="3910041"/>
                    <a:pt x="304800" y="3910041"/>
                  </a:cubicBezTo>
                  <a:lnTo>
                    <a:pt x="50973092" y="3910041"/>
                  </a:lnTo>
                  <a:cubicBezTo>
                    <a:pt x="51142004" y="3910041"/>
                    <a:pt x="51277892" y="3774151"/>
                    <a:pt x="51277892" y="3605241"/>
                  </a:cubicBezTo>
                  <a:lnTo>
                    <a:pt x="51277892" y="304800"/>
                  </a:lnTo>
                  <a:cubicBezTo>
                    <a:pt x="51277892" y="135890"/>
                    <a:pt x="51142004" y="0"/>
                    <a:pt x="5097309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5424" y="4750103"/>
            <a:ext cx="16355523" cy="8442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  <a:defRPr/>
            </a:pP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Yoo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Jaeha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Won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Sunghee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Lee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Okhee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"Are you healthy, diet?" Student Life Study 16. - (2009): 101-114. Perception and status of diet among natural college students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5424" y="1943100"/>
            <a:ext cx="16151041" cy="12890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Shiriki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K. Kumanyika, Eva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Obarzanek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Nicolas Stettler, Ronny Bell, Alison E.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Field,Stephen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P.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Fortmann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Barry A.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Franklin,Matthew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W.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Gillman,Cora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E.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Lewis,Walker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Carlos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PostonII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June Stevens and Yuling Hong(2008). Population-Based Prevention of Obesity, Circulation. 2008;118:428–464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193723" y="0"/>
            <a:ext cx="1094277" cy="10287000"/>
            <a:chOff x="0" y="0"/>
            <a:chExt cx="2576636" cy="13716000"/>
          </a:xfrm>
        </p:grpSpPr>
        <p:sp>
          <p:nvSpPr>
            <p:cNvPr id="12" name="AutoShape 12"/>
            <p:cNvSpPr/>
            <p:nvPr/>
          </p:nvSpPr>
          <p:spPr>
            <a:xfrm rot="10800000">
              <a:off x="229616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 rot="10800000">
              <a:off x="1722639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10800000">
              <a:off x="1147559" y="0"/>
              <a:ext cx="280997" cy="137160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rot="10800000">
              <a:off x="576106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10800000">
              <a:off x="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0000" y="468000"/>
            <a:ext cx="4361253" cy="10110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49434" y="5859041"/>
            <a:ext cx="16355523" cy="1646659"/>
            <a:chOff x="0" y="0"/>
            <a:chExt cx="51277892" cy="39100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277892" cy="3910041"/>
            </a:xfrm>
            <a:custGeom>
              <a:avLst/>
              <a:gdLst/>
              <a:ahLst/>
              <a:cxnLst/>
              <a:rect l="l" t="t" r="r" b="b"/>
              <a:pathLst>
                <a:path w="51277892" h="3910041">
                  <a:moveTo>
                    <a:pt x="5097309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05241"/>
                  </a:lnTo>
                  <a:cubicBezTo>
                    <a:pt x="0" y="3774151"/>
                    <a:pt x="135890" y="3910041"/>
                    <a:pt x="304800" y="3910041"/>
                  </a:cubicBezTo>
                  <a:lnTo>
                    <a:pt x="50973092" y="3910041"/>
                  </a:lnTo>
                  <a:cubicBezTo>
                    <a:pt x="51142004" y="3910041"/>
                    <a:pt x="51277892" y="3774151"/>
                    <a:pt x="51277892" y="3605241"/>
                  </a:cubicBezTo>
                  <a:lnTo>
                    <a:pt x="51277892" y="304800"/>
                  </a:lnTo>
                  <a:cubicBezTo>
                    <a:pt x="51277892" y="135890"/>
                    <a:pt x="51142004" y="0"/>
                    <a:pt x="5097309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71902" y="6073013"/>
            <a:ext cx="16355523" cy="12802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Mi-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JungPark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(2006), (The) study on the relationship between obesity indices and risk factors of metabolic syndrome in Koreans</a:t>
            </a:r>
          </a:p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Palanica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Docktor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M. J., Lieberman, M., &amp;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Fossat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Y. (2020). The need for artificial intelligence in digital therapeutics. Digital Biomarkers, 4(1), 21-2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38200" y="7658100"/>
            <a:ext cx="16355523" cy="896311"/>
            <a:chOff x="0" y="0"/>
            <a:chExt cx="51277892" cy="39100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277892" cy="3910041"/>
            </a:xfrm>
            <a:custGeom>
              <a:avLst/>
              <a:gdLst/>
              <a:ahLst/>
              <a:cxnLst/>
              <a:rect l="l" t="t" r="r" b="b"/>
              <a:pathLst>
                <a:path w="51277892" h="3910041">
                  <a:moveTo>
                    <a:pt x="5097309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05241"/>
                  </a:lnTo>
                  <a:cubicBezTo>
                    <a:pt x="0" y="3774151"/>
                    <a:pt x="135890" y="3910041"/>
                    <a:pt x="304800" y="3910041"/>
                  </a:cubicBezTo>
                  <a:lnTo>
                    <a:pt x="50973092" y="3910041"/>
                  </a:lnTo>
                  <a:cubicBezTo>
                    <a:pt x="51142004" y="3910041"/>
                    <a:pt x="51277892" y="3774151"/>
                    <a:pt x="51277892" y="3605241"/>
                  </a:cubicBezTo>
                  <a:lnTo>
                    <a:pt x="51277892" y="304800"/>
                  </a:lnTo>
                  <a:cubicBezTo>
                    <a:pt x="51277892" y="135890"/>
                    <a:pt x="51142004" y="0"/>
                    <a:pt x="5097309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38200" y="7734300"/>
            <a:ext cx="16355523" cy="8442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Irwin, Brandon C, Kerr, Norbert L. </a:t>
            </a:r>
            <a:r>
              <a:rPr lang="en-US" sz="2400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Wittenbaum</a:t>
            </a: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Gwen, Pontifex, Matthew B. (2012). Increasing physical activity in free-living conditions : an examination of the Kohler motivation gain effect, 97812673144131267314419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38200" y="8731398"/>
            <a:ext cx="16355523" cy="1082528"/>
            <a:chOff x="0" y="0"/>
            <a:chExt cx="51277892" cy="391004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1277892" cy="3910041"/>
            </a:xfrm>
            <a:custGeom>
              <a:avLst/>
              <a:gdLst/>
              <a:ahLst/>
              <a:cxnLst/>
              <a:rect l="l" t="t" r="r" b="b"/>
              <a:pathLst>
                <a:path w="51277892" h="3910041">
                  <a:moveTo>
                    <a:pt x="5097309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05241"/>
                  </a:lnTo>
                  <a:cubicBezTo>
                    <a:pt x="0" y="3774151"/>
                    <a:pt x="135890" y="3910041"/>
                    <a:pt x="304800" y="3910041"/>
                  </a:cubicBezTo>
                  <a:lnTo>
                    <a:pt x="50973092" y="3910041"/>
                  </a:lnTo>
                  <a:cubicBezTo>
                    <a:pt x="51142004" y="3910041"/>
                    <a:pt x="51277892" y="3774151"/>
                    <a:pt x="51277892" y="3605241"/>
                  </a:cubicBezTo>
                  <a:lnTo>
                    <a:pt x="51277892" y="304800"/>
                  </a:lnTo>
                  <a:cubicBezTo>
                    <a:pt x="51277892" y="135890"/>
                    <a:pt x="51142004" y="0"/>
                    <a:pt x="5097309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38200" y="8801100"/>
            <a:ext cx="16355523" cy="86027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Beckles, Joelle A.(2017). Enhancing motivation to exercise for obese participants in exergames : testing partner characteristics as a moderator of the Kohler effect, 9780355224818035522481X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838200" y="1910632"/>
            <a:ext cx="16355523" cy="1247141"/>
            <a:chOff x="0" y="0"/>
            <a:chExt cx="51277892" cy="39100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277892" cy="3910041"/>
            </a:xfrm>
            <a:custGeom>
              <a:avLst/>
              <a:gdLst/>
              <a:ahLst/>
              <a:cxnLst/>
              <a:rect l="l" t="t" r="r" b="b"/>
              <a:pathLst>
                <a:path w="51277892" h="3910041">
                  <a:moveTo>
                    <a:pt x="5097309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605241"/>
                  </a:lnTo>
                  <a:cubicBezTo>
                    <a:pt x="0" y="3774151"/>
                    <a:pt x="135890" y="3910041"/>
                    <a:pt x="304800" y="3910041"/>
                  </a:cubicBezTo>
                  <a:lnTo>
                    <a:pt x="50973092" y="3910041"/>
                  </a:lnTo>
                  <a:cubicBezTo>
                    <a:pt x="51142004" y="3910041"/>
                    <a:pt x="51277892" y="3774151"/>
                    <a:pt x="51277892" y="3605241"/>
                  </a:cubicBezTo>
                  <a:lnTo>
                    <a:pt x="51277892" y="304800"/>
                  </a:lnTo>
                  <a:cubicBezTo>
                    <a:pt x="51277892" y="135890"/>
                    <a:pt x="51142004" y="0"/>
                    <a:pt x="5097309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17605" y="2122166"/>
            <a:ext cx="16151041" cy="84805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altLang="ko-KR" sz="2400" dirty="0"/>
              <a:t>Tim </a:t>
            </a:r>
            <a:r>
              <a:rPr lang="en-US" altLang="ko-KR" sz="2400" dirty="0" err="1"/>
              <a:t>Lobstein</a:t>
            </a:r>
            <a:r>
              <a:rPr lang="en-US" altLang="ko-KR" sz="2400" dirty="0"/>
              <a:t>, Rachel Jackson-Leach, </a:t>
            </a:r>
            <a:r>
              <a:rPr lang="en-US" altLang="ko-KR" sz="2400" dirty="0" err="1"/>
              <a:t>Jaynaide</a:t>
            </a:r>
            <a:r>
              <a:rPr lang="en-US" altLang="ko-KR" sz="2400" dirty="0"/>
              <a:t> </a:t>
            </a:r>
            <a:r>
              <a:rPr lang="en-US" altLang="ko-KR" sz="2400" dirty="0" err="1"/>
              <a:t>Powis</a:t>
            </a:r>
            <a:r>
              <a:rPr lang="en-US" altLang="ko-KR" sz="2400" dirty="0"/>
              <a:t>, Hannah </a:t>
            </a:r>
            <a:r>
              <a:rPr lang="en-US" altLang="ko-KR" sz="2400" dirty="0" err="1"/>
              <a:t>Brinsden</a:t>
            </a:r>
            <a:r>
              <a:rPr lang="en-US" altLang="ko-KR" sz="2400" dirty="0"/>
              <a:t> and Maggie Gray , </a:t>
            </a:r>
            <a:r>
              <a:rPr lang="en-US" altLang="ko-KR" sz="2400" b="0" i="0" dirty="0">
                <a:effectLst/>
                <a:latin typeface="Poppins" panose="020B0502040204020203" pitchFamily="2" charset="0"/>
              </a:rPr>
              <a:t>World Obesity</a:t>
            </a:r>
            <a:r>
              <a:rPr lang="en-US" altLang="ko-KR" sz="2400" dirty="0">
                <a:latin typeface="Poppins" panose="020B0502040204020203" pitchFamily="2" charset="0"/>
              </a:rPr>
              <a:t> </a:t>
            </a:r>
            <a:r>
              <a:rPr lang="en-US" altLang="ko-KR" sz="2400" b="0" i="0" dirty="0">
                <a:effectLst/>
                <a:latin typeface="Poppins" panose="020B0502040204020203" pitchFamily="2" charset="0"/>
              </a:rPr>
              <a:t>Atlas</a:t>
            </a:r>
            <a:r>
              <a:rPr lang="en-US" altLang="ko-KR" sz="2400" dirty="0">
                <a:latin typeface="Poppins" panose="020B0502040204020203" pitchFamily="2" charset="0"/>
              </a:rPr>
              <a:t> </a:t>
            </a:r>
            <a:r>
              <a:rPr lang="en-US" altLang="ko-KR" sz="2400" b="0" i="0" dirty="0">
                <a:effectLst/>
                <a:latin typeface="Poppins" panose="020B0502040204020203" pitchFamily="2" charset="0"/>
              </a:rPr>
              <a:t>Report (</a:t>
            </a:r>
            <a:r>
              <a:rPr lang="en-US" altLang="ko-KR" sz="2400" dirty="0">
                <a:latin typeface="Poppins" panose="020B0502040204020203" pitchFamily="2" charset="0"/>
              </a:rPr>
              <a:t>2023)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7193723" y="0"/>
            <a:ext cx="1094277" cy="10287000"/>
            <a:chOff x="0" y="0"/>
            <a:chExt cx="2576636" cy="13716000"/>
          </a:xfrm>
        </p:grpSpPr>
        <p:sp>
          <p:nvSpPr>
            <p:cNvPr id="12" name="AutoShape 12"/>
            <p:cNvSpPr/>
            <p:nvPr/>
          </p:nvSpPr>
          <p:spPr>
            <a:xfrm rot="10800000">
              <a:off x="229616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 rot="10800000">
              <a:off x="1722639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10800000">
              <a:off x="1147559" y="0"/>
              <a:ext cx="280997" cy="137160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rot="10800000">
              <a:off x="576106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10800000">
              <a:off x="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00000" y="468000"/>
            <a:ext cx="4361253" cy="10110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866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D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6051" y="3505200"/>
            <a:ext cx="8861756" cy="161602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2960"/>
              </a:lnSpc>
              <a:defRPr/>
            </a:pPr>
            <a:r>
              <a:rPr lang="en-US" sz="108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61950" y="8037357"/>
            <a:ext cx="19011900" cy="1072982"/>
            <a:chOff x="0" y="0"/>
            <a:chExt cx="25349200" cy="1430643"/>
          </a:xfrm>
        </p:grpSpPr>
        <p:sp>
          <p:nvSpPr>
            <p:cNvPr id="4" name="AutoShape 4"/>
            <p:cNvSpPr/>
            <p:nvPr/>
          </p:nvSpPr>
          <p:spPr>
            <a:xfrm rot="16200000">
              <a:off x="12636500" y="-11282057"/>
              <a:ext cx="279400" cy="25146000"/>
            </a:xfrm>
            <a:prstGeom prst="rect">
              <a:avLst/>
            </a:prstGeom>
            <a:solidFill>
              <a:srgbClr val="F8F4F4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62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6200000">
              <a:off x="12787318" y="-12279318"/>
              <a:ext cx="282563" cy="24841200"/>
            </a:xfrm>
            <a:prstGeom prst="rect">
              <a:avLst/>
            </a:prstGeom>
            <a:solidFill>
              <a:srgbClr val="F8F4F4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90869" y="-1"/>
            <a:ext cx="1072982" cy="1457605"/>
            <a:chOff x="0" y="0"/>
            <a:chExt cx="1430643" cy="7391400"/>
          </a:xfrm>
        </p:grpSpPr>
        <p:sp>
          <p:nvSpPr>
            <p:cNvPr id="3" name="AutoShape 3"/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0000" y="1790700"/>
            <a:ext cx="6925440" cy="7038696"/>
            <a:chOff x="0" y="0"/>
            <a:chExt cx="21712664" cy="231120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12664" cy="23112064"/>
            </a:xfrm>
            <a:custGeom>
              <a:avLst/>
              <a:gdLst/>
              <a:ahLst/>
              <a:cxnLst/>
              <a:rect l="l" t="t" r="r" b="b"/>
              <a:pathLst>
                <a:path w="21712664" h="23112064">
                  <a:moveTo>
                    <a:pt x="2140786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2807264"/>
                  </a:lnTo>
                  <a:cubicBezTo>
                    <a:pt x="0" y="22976174"/>
                    <a:pt x="135890" y="23112064"/>
                    <a:pt x="304800" y="23112064"/>
                  </a:cubicBezTo>
                  <a:lnTo>
                    <a:pt x="21407864" y="23112064"/>
                  </a:lnTo>
                  <a:cubicBezTo>
                    <a:pt x="21576772" y="23112064"/>
                    <a:pt x="21712664" y="22976174"/>
                    <a:pt x="21712664" y="22807264"/>
                  </a:cubicBezTo>
                  <a:lnTo>
                    <a:pt x="21712664" y="304800"/>
                  </a:lnTo>
                  <a:cubicBezTo>
                    <a:pt x="21712664" y="135890"/>
                    <a:pt x="21576772" y="0"/>
                    <a:pt x="21407864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16200000">
            <a:off x="16608509" y="2080311"/>
            <a:ext cx="1072982" cy="2286000"/>
            <a:chOff x="0" y="0"/>
            <a:chExt cx="1430643" cy="7391400"/>
          </a:xfrm>
        </p:grpSpPr>
        <p:sp>
          <p:nvSpPr>
            <p:cNvPr id="9" name="AutoShape 9"/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16200000">
            <a:off x="16608509" y="6065640"/>
            <a:ext cx="1072982" cy="2286000"/>
            <a:chOff x="0" y="0"/>
            <a:chExt cx="1430643" cy="7391400"/>
          </a:xfrm>
        </p:grpSpPr>
        <p:sp>
          <p:nvSpPr>
            <p:cNvPr id="13" name="AutoShape 13"/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96400" y="1790700"/>
            <a:ext cx="6925440" cy="3749280"/>
            <a:chOff x="0" y="0"/>
            <a:chExt cx="21712664" cy="110716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712664" cy="11071699"/>
            </a:xfrm>
            <a:custGeom>
              <a:avLst/>
              <a:gdLst/>
              <a:ahLst/>
              <a:cxnLst/>
              <a:rect l="l" t="t" r="r" b="b"/>
              <a:pathLst>
                <a:path w="21712664" h="11071699">
                  <a:moveTo>
                    <a:pt x="2140786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0766899"/>
                  </a:lnTo>
                  <a:cubicBezTo>
                    <a:pt x="0" y="10935808"/>
                    <a:pt x="135890" y="11071699"/>
                    <a:pt x="304800" y="11071699"/>
                  </a:cubicBezTo>
                  <a:lnTo>
                    <a:pt x="21407864" y="11071699"/>
                  </a:lnTo>
                  <a:cubicBezTo>
                    <a:pt x="21576772" y="11071699"/>
                    <a:pt x="21712664" y="10935808"/>
                    <a:pt x="21712664" y="10766899"/>
                  </a:cubicBezTo>
                  <a:lnTo>
                    <a:pt x="21712664" y="304800"/>
                  </a:lnTo>
                  <a:cubicBezTo>
                    <a:pt x="21712664" y="135890"/>
                    <a:pt x="21576772" y="0"/>
                    <a:pt x="21407864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427527" y="1929383"/>
            <a:ext cx="6925440" cy="147796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3909"/>
              </a:lnSpc>
              <a:defRPr/>
            </a:pPr>
            <a:r>
              <a:rPr lang="en-US" sz="22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a diet requires a strong will, so if you have experience in dieting, it is very difficult to go on a diet alone, so you can give up easily.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27527" y="3467100"/>
            <a:ext cx="6794313" cy="13792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3739"/>
              </a:lnSpc>
              <a:defRPr/>
            </a:pPr>
            <a:r>
              <a:rPr lang="en-US" sz="2199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21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addition, there are many healthcare apps on the market now, but there are no game-type apps.</a:t>
            </a:r>
          </a:p>
          <a:p>
            <a:pPr>
              <a:lnSpc>
                <a:spcPts val="3739"/>
              </a:lnSpc>
              <a:defRPr/>
            </a:pPr>
            <a:r>
              <a:rPr lang="en-US" sz="21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Plus, there are no game-type apps can play with others.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31036" y="5905500"/>
            <a:ext cx="6925440" cy="3028795"/>
            <a:chOff x="0" y="0"/>
            <a:chExt cx="21712664" cy="87705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12664" cy="8770507"/>
            </a:xfrm>
            <a:custGeom>
              <a:avLst/>
              <a:gdLst/>
              <a:ahLst/>
              <a:cxnLst/>
              <a:rect l="l" t="t" r="r" b="b"/>
              <a:pathLst>
                <a:path w="21712664" h="8770507">
                  <a:moveTo>
                    <a:pt x="2140786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465707"/>
                  </a:lnTo>
                  <a:cubicBezTo>
                    <a:pt x="0" y="8634616"/>
                    <a:pt x="135890" y="8770507"/>
                    <a:pt x="304800" y="8770507"/>
                  </a:cubicBezTo>
                  <a:lnTo>
                    <a:pt x="21407864" y="8770507"/>
                  </a:lnTo>
                  <a:cubicBezTo>
                    <a:pt x="21576772" y="8770507"/>
                    <a:pt x="21712664" y="8634616"/>
                    <a:pt x="21712664" y="8465707"/>
                  </a:cubicBezTo>
                  <a:lnTo>
                    <a:pt x="21712664" y="304800"/>
                  </a:lnTo>
                  <a:cubicBezTo>
                    <a:pt x="21712664" y="135890"/>
                    <a:pt x="21576772" y="0"/>
                    <a:pt x="21407864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427527" y="5981700"/>
            <a:ext cx="6650673" cy="13406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3568"/>
              </a:lnSpc>
              <a:defRPr/>
            </a:pPr>
            <a:r>
              <a:rPr lang="en-US" sz="2099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 </a:t>
            </a:r>
            <a:r>
              <a:rPr lang="en-US" sz="20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 with others is the efficient way to lose weight, but it is not easy to recruit people around to go on a diet together.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27527" y="7429500"/>
            <a:ext cx="6574473" cy="13687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3568"/>
              </a:lnSpc>
              <a:defRPr/>
            </a:pPr>
            <a:r>
              <a:rPr lang="en-US" sz="2099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</a:t>
            </a:r>
            <a:r>
              <a:rPr lang="en-US" sz="20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you can easily recruit participants and compete against each other to quantify your lifestyle, which will increase engagement.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0002" y="1989436"/>
            <a:ext cx="6154986" cy="220259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  <a:defRPr/>
            </a:pPr>
            <a:r>
              <a:rPr lang="en-US" sz="54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you ever been on a diet?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0000" y="468000"/>
            <a:ext cx="3249333" cy="10110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1026" name="Picture 2" descr="다이어트 전후, 다이어트, 신체, 여성 PNG, 일러스트 및 벡터 에 대한 무료 다운로드 - Pngtree">
            <a:extLst>
              <a:ext uri="{FF2B5EF4-FFF2-40B4-BE49-F238E27FC236}">
                <a16:creationId xmlns:a16="http://schemas.microsoft.com/office/drawing/2014/main" id="{D2609993-EA77-CCAD-82AC-483D6C678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30" y="4684852"/>
            <a:ext cx="5143500" cy="342900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863342" y="1391620"/>
            <a:ext cx="1072982" cy="3130304"/>
            <a:chOff x="0" y="0"/>
            <a:chExt cx="1430643" cy="7391400"/>
          </a:xfrm>
        </p:grpSpPr>
        <p:sp>
          <p:nvSpPr>
            <p:cNvPr id="3" name="AutoShape 3"/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105BF3D2-8681-11D3-3D69-6A41471EDC1C}"/>
              </a:ext>
            </a:extLst>
          </p:cNvPr>
          <p:cNvGrpSpPr/>
          <p:nvPr/>
        </p:nvGrpSpPr>
        <p:grpSpPr>
          <a:xfrm>
            <a:off x="1028699" y="1665067"/>
            <a:ext cx="7648011" cy="3935631"/>
            <a:chOff x="0" y="0"/>
            <a:chExt cx="23978072" cy="10937803"/>
          </a:xfrm>
        </p:grpSpPr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E13F2E31-77B3-270D-A251-6ACB40F5D346}"/>
                </a:ext>
              </a:extLst>
            </p:cNvPr>
            <p:cNvSpPr/>
            <p:nvPr/>
          </p:nvSpPr>
          <p:spPr>
            <a:xfrm>
              <a:off x="0" y="0"/>
              <a:ext cx="23978072" cy="10937804"/>
            </a:xfrm>
            <a:custGeom>
              <a:avLst/>
              <a:gdLst/>
              <a:ahLst/>
              <a:cxnLst/>
              <a:rect l="l" t="t" r="r" b="b"/>
              <a:pathLst>
                <a:path w="23978072" h="10937804">
                  <a:moveTo>
                    <a:pt x="2367327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0633004"/>
                  </a:lnTo>
                  <a:cubicBezTo>
                    <a:pt x="0" y="10801914"/>
                    <a:pt x="135890" y="10937804"/>
                    <a:pt x="304800" y="10937804"/>
                  </a:cubicBezTo>
                  <a:lnTo>
                    <a:pt x="23673272" y="10937804"/>
                  </a:lnTo>
                  <a:cubicBezTo>
                    <a:pt x="23842180" y="10937804"/>
                    <a:pt x="23978072" y="10801914"/>
                    <a:pt x="23978072" y="10633004"/>
                  </a:cubicBezTo>
                  <a:lnTo>
                    <a:pt x="23978072" y="304800"/>
                  </a:lnTo>
                  <a:cubicBezTo>
                    <a:pt x="23978072" y="135890"/>
                    <a:pt x="23842180" y="0"/>
                    <a:pt x="2367327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18">
            <a:extLst>
              <a:ext uri="{FF2B5EF4-FFF2-40B4-BE49-F238E27FC236}">
                <a16:creationId xmlns:a16="http://schemas.microsoft.com/office/drawing/2014/main" id="{FC436B2B-1C20-CFC9-0703-A6B9A159937B}"/>
              </a:ext>
            </a:extLst>
          </p:cNvPr>
          <p:cNvGrpSpPr/>
          <p:nvPr/>
        </p:nvGrpSpPr>
        <p:grpSpPr>
          <a:xfrm>
            <a:off x="9573186" y="1665067"/>
            <a:ext cx="7648011" cy="3935631"/>
            <a:chOff x="0" y="0"/>
            <a:chExt cx="23978072" cy="10937803"/>
          </a:xfrm>
        </p:grpSpPr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309C2CAA-E62E-7F12-4F92-97D51557FBD6}"/>
                </a:ext>
              </a:extLst>
            </p:cNvPr>
            <p:cNvSpPr/>
            <p:nvPr/>
          </p:nvSpPr>
          <p:spPr>
            <a:xfrm>
              <a:off x="0" y="0"/>
              <a:ext cx="23978072" cy="10937804"/>
            </a:xfrm>
            <a:custGeom>
              <a:avLst/>
              <a:gdLst/>
              <a:ahLst/>
              <a:cxnLst/>
              <a:rect l="l" t="t" r="r" b="b"/>
              <a:pathLst>
                <a:path w="23978072" h="10937804">
                  <a:moveTo>
                    <a:pt x="2367327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0633004"/>
                  </a:lnTo>
                  <a:cubicBezTo>
                    <a:pt x="0" y="10801914"/>
                    <a:pt x="135890" y="10937804"/>
                    <a:pt x="304800" y="10937804"/>
                  </a:cubicBezTo>
                  <a:lnTo>
                    <a:pt x="23673272" y="10937804"/>
                  </a:lnTo>
                  <a:cubicBezTo>
                    <a:pt x="23842180" y="10937804"/>
                    <a:pt x="23978072" y="10801914"/>
                    <a:pt x="23978072" y="10633004"/>
                  </a:cubicBezTo>
                  <a:lnTo>
                    <a:pt x="23978072" y="304800"/>
                  </a:lnTo>
                  <a:cubicBezTo>
                    <a:pt x="23978072" y="135890"/>
                    <a:pt x="23842180" y="0"/>
                    <a:pt x="2367327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21197" y="6976679"/>
            <a:ext cx="1066804" cy="1074537"/>
            <a:chOff x="0" y="0"/>
            <a:chExt cx="13780508" cy="1432716"/>
          </a:xfrm>
        </p:grpSpPr>
        <p:sp>
          <p:nvSpPr>
            <p:cNvPr id="9" name="AutoShape 9"/>
            <p:cNvSpPr/>
            <p:nvPr/>
          </p:nvSpPr>
          <p:spPr>
            <a:xfrm rot="5400000">
              <a:off x="6952706" y="-5971372"/>
              <a:ext cx="280809" cy="13374795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 rot="5400000">
              <a:off x="6953410" y="-6547698"/>
              <a:ext cx="279400" cy="13374795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rot="5400000">
              <a:off x="6749518" y="-5598275"/>
              <a:ext cx="281473" cy="13780508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04800" y="6976679"/>
            <a:ext cx="4737652" cy="1074537"/>
            <a:chOff x="0" y="0"/>
            <a:chExt cx="13780508" cy="1432716"/>
          </a:xfrm>
        </p:grpSpPr>
        <p:sp>
          <p:nvSpPr>
            <p:cNvPr id="13" name="AutoShape 13"/>
            <p:cNvSpPr/>
            <p:nvPr/>
          </p:nvSpPr>
          <p:spPr>
            <a:xfrm rot="5400000">
              <a:off x="6952706" y="-5971372"/>
              <a:ext cx="280809" cy="13374795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5400000">
              <a:off x="6953410" y="-6547698"/>
              <a:ext cx="279400" cy="13374795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rot="5400000">
              <a:off x="6749518" y="-5598275"/>
              <a:ext cx="281473" cy="13780508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699" y="5821457"/>
            <a:ext cx="7648011" cy="3383651"/>
            <a:chOff x="0" y="0"/>
            <a:chExt cx="23978072" cy="109378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978072" cy="10937804"/>
            </a:xfrm>
            <a:custGeom>
              <a:avLst/>
              <a:gdLst/>
              <a:ahLst/>
              <a:cxnLst/>
              <a:rect l="l" t="t" r="r" b="b"/>
              <a:pathLst>
                <a:path w="23978072" h="10937804">
                  <a:moveTo>
                    <a:pt x="2367327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0633004"/>
                  </a:lnTo>
                  <a:cubicBezTo>
                    <a:pt x="0" y="10801914"/>
                    <a:pt x="135890" y="10937804"/>
                    <a:pt x="304800" y="10937804"/>
                  </a:cubicBezTo>
                  <a:lnTo>
                    <a:pt x="23673272" y="10937804"/>
                  </a:lnTo>
                  <a:cubicBezTo>
                    <a:pt x="23842180" y="10937804"/>
                    <a:pt x="23978072" y="10801914"/>
                    <a:pt x="23978072" y="10633004"/>
                  </a:cubicBezTo>
                  <a:lnTo>
                    <a:pt x="23978072" y="304800"/>
                  </a:lnTo>
                  <a:cubicBezTo>
                    <a:pt x="23978072" y="135890"/>
                    <a:pt x="23842180" y="0"/>
                    <a:pt x="2367327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11291" y="5769594"/>
            <a:ext cx="7648011" cy="3488706"/>
            <a:chOff x="0" y="0"/>
            <a:chExt cx="23978072" cy="109378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978072" cy="10937804"/>
            </a:xfrm>
            <a:custGeom>
              <a:avLst/>
              <a:gdLst/>
              <a:ahLst/>
              <a:cxnLst/>
              <a:rect l="l" t="t" r="r" b="b"/>
              <a:pathLst>
                <a:path w="23978072" h="10937804">
                  <a:moveTo>
                    <a:pt x="2367327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0633004"/>
                  </a:lnTo>
                  <a:cubicBezTo>
                    <a:pt x="0" y="10801914"/>
                    <a:pt x="135890" y="10937804"/>
                    <a:pt x="304800" y="10937804"/>
                  </a:cubicBezTo>
                  <a:lnTo>
                    <a:pt x="23673272" y="10937804"/>
                  </a:lnTo>
                  <a:cubicBezTo>
                    <a:pt x="23842180" y="10937804"/>
                    <a:pt x="23978072" y="10801914"/>
                    <a:pt x="23978072" y="10633004"/>
                  </a:cubicBezTo>
                  <a:lnTo>
                    <a:pt x="23978072" y="304800"/>
                  </a:lnTo>
                  <a:cubicBezTo>
                    <a:pt x="23978072" y="135890"/>
                    <a:pt x="23842180" y="0"/>
                    <a:pt x="23673272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65359" y="6488850"/>
            <a:ext cx="7174689" cy="21259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160"/>
              </a:lnSpc>
              <a:defRPr/>
            </a:pPr>
            <a:r>
              <a:rPr lang="en-US" sz="26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defines obesity </a:t>
            </a:r>
            <a:r>
              <a:rPr lang="en-US" altLang="ko-KR" sz="26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</a:p>
          <a:p>
            <a:pPr>
              <a:lnSpc>
                <a:spcPts val="4160"/>
              </a:lnSpc>
              <a:defRPr/>
            </a:pPr>
            <a:r>
              <a:rPr lang="en-US" altLang="ko-KR" sz="26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600" i="1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ko-KR" sz="2600" i="1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600" i="1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condition in which there is an abnormal or excessive accumulation of fat in adipose tissue to the extent that it is detrimental to health."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98724" y="6566183"/>
            <a:ext cx="6473144" cy="103053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160"/>
              </a:lnSpc>
              <a:defRPr/>
            </a:pPr>
            <a:r>
              <a:rPr lang="en-US" sz="26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Obesity is the cause of various adult diseased, so treatment and prevention are essential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0001" y="468000"/>
            <a:ext cx="4357800" cy="1001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8260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grpSp>
        <p:nvGrpSpPr>
          <p:cNvPr id="25" name="Group 8"/>
          <p:cNvGrpSpPr/>
          <p:nvPr/>
        </p:nvGrpSpPr>
        <p:grpSpPr>
          <a:xfrm>
            <a:off x="17221198" y="2468763"/>
            <a:ext cx="1066802" cy="1074537"/>
            <a:chOff x="264998" y="0"/>
            <a:chExt cx="13515510" cy="1432716"/>
          </a:xfrm>
        </p:grpSpPr>
        <p:sp>
          <p:nvSpPr>
            <p:cNvPr id="26" name="AutoShape 9"/>
            <p:cNvSpPr/>
            <p:nvPr/>
          </p:nvSpPr>
          <p:spPr>
            <a:xfrm rot="5400000">
              <a:off x="6952706" y="-5971372"/>
              <a:ext cx="280809" cy="13374795"/>
            </a:xfrm>
            <a:prstGeom prst="rect">
              <a:avLst/>
            </a:prstGeom>
            <a:solidFill>
              <a:srgbClr val="62DBC8">
                <a:alpha val="100000"/>
              </a:srgbClr>
            </a:solidFill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AutoShape 10"/>
            <p:cNvSpPr/>
            <p:nvPr/>
          </p:nvSpPr>
          <p:spPr>
            <a:xfrm rot="5400000">
              <a:off x="6953410" y="-6547698"/>
              <a:ext cx="279400" cy="13374795"/>
            </a:xfrm>
            <a:prstGeom prst="rect">
              <a:avLst/>
            </a:prstGeom>
            <a:solidFill>
              <a:srgbClr val="62DBC8">
                <a:alpha val="49410"/>
              </a:srgbClr>
            </a:solidFill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AutoShape 11"/>
            <p:cNvSpPr/>
            <p:nvPr/>
          </p:nvSpPr>
          <p:spPr>
            <a:xfrm rot="5400000">
              <a:off x="6882014" y="-5465773"/>
              <a:ext cx="281473" cy="13515505"/>
            </a:xfrm>
            <a:prstGeom prst="rect">
              <a:avLst/>
            </a:prstGeom>
            <a:solidFill>
              <a:srgbClr val="62DBC8">
                <a:alpha val="49410"/>
              </a:srgbClr>
            </a:solidFill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074" name="Picture 2" descr="비만 - 무료 의료 및 의료개 아이콘">
            <a:extLst>
              <a:ext uri="{FF2B5EF4-FFF2-40B4-BE49-F238E27FC236}">
                <a16:creationId xmlns:a16="http://schemas.microsoft.com/office/drawing/2014/main" id="{05AA7CB9-B345-F672-21A7-608D8E32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12" y="1957256"/>
            <a:ext cx="3511382" cy="351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환자 - 무료 사람들개 아이콘">
            <a:extLst>
              <a:ext uri="{FF2B5EF4-FFF2-40B4-BE49-F238E27FC236}">
                <a16:creationId xmlns:a16="http://schemas.microsoft.com/office/drawing/2014/main" id="{769929BD-AFD6-EF8D-9FF7-30955DE76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1941793"/>
            <a:ext cx="3511382" cy="351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304800" y="6976679"/>
            <a:ext cx="4737652" cy="1074537"/>
            <a:chOff x="0" y="0"/>
            <a:chExt cx="13780508" cy="1432716"/>
          </a:xfrm>
        </p:grpSpPr>
        <p:sp>
          <p:nvSpPr>
            <p:cNvPr id="13" name="AutoShape 13"/>
            <p:cNvSpPr/>
            <p:nvPr/>
          </p:nvSpPr>
          <p:spPr>
            <a:xfrm rot="5400000">
              <a:off x="6952706" y="-5971372"/>
              <a:ext cx="280809" cy="13374795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rot="5400000">
              <a:off x="6953410" y="-6547698"/>
              <a:ext cx="279400" cy="13374795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rot="5400000">
              <a:off x="6749518" y="-5598275"/>
              <a:ext cx="281473" cy="13780508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957BAC5-6C2C-3ABC-BFE8-4F1577925459}"/>
              </a:ext>
            </a:extLst>
          </p:cNvPr>
          <p:cNvSpPr/>
          <p:nvPr/>
        </p:nvSpPr>
        <p:spPr>
          <a:xfrm>
            <a:off x="1981200" y="5746402"/>
            <a:ext cx="6629400" cy="3892898"/>
          </a:xfrm>
          <a:prstGeom prst="round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 rot="16200000">
            <a:off x="863342" y="1391620"/>
            <a:ext cx="1072982" cy="3130304"/>
            <a:chOff x="0" y="0"/>
            <a:chExt cx="1430643" cy="7391400"/>
          </a:xfrm>
        </p:grpSpPr>
        <p:sp>
          <p:nvSpPr>
            <p:cNvPr id="3" name="AutoShape 3"/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00000" y="468000"/>
            <a:ext cx="5769733" cy="100142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8260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4A2CAA18-877E-2A86-0D7D-3DCA9DC56C89}"/>
              </a:ext>
            </a:extLst>
          </p:cNvPr>
          <p:cNvGrpSpPr/>
          <p:nvPr/>
        </p:nvGrpSpPr>
        <p:grpSpPr>
          <a:xfrm rot="16200000">
            <a:off x="16948653" y="2420455"/>
            <a:ext cx="1072982" cy="1605712"/>
            <a:chOff x="0" y="0"/>
            <a:chExt cx="1430643" cy="7391400"/>
          </a:xfrm>
        </p:grpSpPr>
        <p:sp>
          <p:nvSpPr>
            <p:cNvPr id="30" name="AutoShape 9">
              <a:extLst>
                <a:ext uri="{FF2B5EF4-FFF2-40B4-BE49-F238E27FC236}">
                  <a16:creationId xmlns:a16="http://schemas.microsoft.com/office/drawing/2014/main" id="{C3BEA461-0935-72EF-A35D-A22F2B88F9A3}"/>
                </a:ext>
              </a:extLst>
            </p:cNvPr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AutoShape 10">
              <a:extLst>
                <a:ext uri="{FF2B5EF4-FFF2-40B4-BE49-F238E27FC236}">
                  <a16:creationId xmlns:a16="http://schemas.microsoft.com/office/drawing/2014/main" id="{0F35374C-321E-A6C7-3F2C-117861AAB436}"/>
                </a:ext>
              </a:extLst>
            </p:cNvPr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AutoShape 11">
              <a:extLst>
                <a:ext uri="{FF2B5EF4-FFF2-40B4-BE49-F238E27FC236}">
                  <a16:creationId xmlns:a16="http://schemas.microsoft.com/office/drawing/2014/main" id="{3403C597-9E26-159D-2299-C718923479CC}"/>
                </a:ext>
              </a:extLst>
            </p:cNvPr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C4ABDAC7-51F9-6BC6-E977-494F7B777789}"/>
              </a:ext>
            </a:extLst>
          </p:cNvPr>
          <p:cNvGrpSpPr/>
          <p:nvPr/>
        </p:nvGrpSpPr>
        <p:grpSpPr>
          <a:xfrm rot="16200000">
            <a:off x="16948653" y="6405784"/>
            <a:ext cx="1072982" cy="1605712"/>
            <a:chOff x="0" y="0"/>
            <a:chExt cx="1430643" cy="7391400"/>
          </a:xfrm>
        </p:grpSpPr>
        <p:sp>
          <p:nvSpPr>
            <p:cNvPr id="34" name="AutoShape 13">
              <a:extLst>
                <a:ext uri="{FF2B5EF4-FFF2-40B4-BE49-F238E27FC236}">
                  <a16:creationId xmlns:a16="http://schemas.microsoft.com/office/drawing/2014/main" id="{4513FCDC-EC88-36F0-FE37-68846AAD8964}"/>
                </a:ext>
              </a:extLst>
            </p:cNvPr>
            <p:cNvSpPr/>
            <p:nvPr/>
          </p:nvSpPr>
          <p:spPr>
            <a:xfrm rot="10800000">
              <a:off x="575622" y="0"/>
              <a:ext cx="279400" cy="7391400"/>
            </a:xfrm>
            <a:prstGeom prst="rect">
              <a:avLst/>
            </a:prstGeom>
            <a:solidFill>
              <a:srgbClr val="62DBC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AutoShape 14">
              <a:extLst>
                <a:ext uri="{FF2B5EF4-FFF2-40B4-BE49-F238E27FC236}">
                  <a16:creationId xmlns:a16="http://schemas.microsoft.com/office/drawing/2014/main" id="{225B4F0D-618A-DA41-C0C1-0A8426872B7D}"/>
                </a:ext>
              </a:extLst>
            </p:cNvPr>
            <p:cNvSpPr/>
            <p:nvPr/>
          </p:nvSpPr>
          <p:spPr>
            <a:xfrm rot="10800000">
              <a:off x="1151243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AutoShape 15">
              <a:extLst>
                <a:ext uri="{FF2B5EF4-FFF2-40B4-BE49-F238E27FC236}">
                  <a16:creationId xmlns:a16="http://schemas.microsoft.com/office/drawing/2014/main" id="{3C3BE916-FAA4-036A-482D-EB376BDD2B4A}"/>
                </a:ext>
              </a:extLst>
            </p:cNvPr>
            <p:cNvSpPr/>
            <p:nvPr/>
          </p:nvSpPr>
          <p:spPr>
            <a:xfrm rot="10800000">
              <a:off x="0" y="0"/>
              <a:ext cx="279400" cy="73914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697789ED-4668-E1E7-D727-E8B4B06A31AA}"/>
              </a:ext>
            </a:extLst>
          </p:cNvPr>
          <p:cNvGrpSpPr/>
          <p:nvPr/>
        </p:nvGrpSpPr>
        <p:grpSpPr>
          <a:xfrm>
            <a:off x="9756848" y="1485900"/>
            <a:ext cx="6925440" cy="3853518"/>
            <a:chOff x="0" y="0"/>
            <a:chExt cx="21712664" cy="1107169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03258B2A-308E-CF5E-9035-E83FE6E2C644}"/>
                </a:ext>
              </a:extLst>
            </p:cNvPr>
            <p:cNvSpPr/>
            <p:nvPr/>
          </p:nvSpPr>
          <p:spPr>
            <a:xfrm>
              <a:off x="0" y="0"/>
              <a:ext cx="21712664" cy="11071699"/>
            </a:xfrm>
            <a:custGeom>
              <a:avLst/>
              <a:gdLst/>
              <a:ahLst/>
              <a:cxnLst/>
              <a:rect l="l" t="t" r="r" b="b"/>
              <a:pathLst>
                <a:path w="21712664" h="11071699">
                  <a:moveTo>
                    <a:pt x="2140786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0766899"/>
                  </a:lnTo>
                  <a:cubicBezTo>
                    <a:pt x="0" y="10935808"/>
                    <a:pt x="135890" y="11071699"/>
                    <a:pt x="304800" y="11071699"/>
                  </a:cubicBezTo>
                  <a:lnTo>
                    <a:pt x="21407864" y="11071699"/>
                  </a:lnTo>
                  <a:cubicBezTo>
                    <a:pt x="21576772" y="11071699"/>
                    <a:pt x="21712664" y="10935808"/>
                    <a:pt x="21712664" y="10766899"/>
                  </a:cubicBezTo>
                  <a:lnTo>
                    <a:pt x="21712664" y="304800"/>
                  </a:lnTo>
                  <a:cubicBezTo>
                    <a:pt x="21712664" y="135890"/>
                    <a:pt x="21576772" y="0"/>
                    <a:pt x="21407864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9" name="Group 18">
            <a:extLst>
              <a:ext uri="{FF2B5EF4-FFF2-40B4-BE49-F238E27FC236}">
                <a16:creationId xmlns:a16="http://schemas.microsoft.com/office/drawing/2014/main" id="{B5CC5177-9397-26E2-2C8F-E45F2047B2F9}"/>
              </a:ext>
            </a:extLst>
          </p:cNvPr>
          <p:cNvGrpSpPr/>
          <p:nvPr/>
        </p:nvGrpSpPr>
        <p:grpSpPr>
          <a:xfrm>
            <a:off x="9756848" y="5850992"/>
            <a:ext cx="6925440" cy="3407308"/>
            <a:chOff x="0" y="0"/>
            <a:chExt cx="21712664" cy="9588065"/>
          </a:xfrm>
        </p:grpSpPr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4DC2639-1AFD-EF5F-750D-7FEB2C24F03D}"/>
                </a:ext>
              </a:extLst>
            </p:cNvPr>
            <p:cNvSpPr/>
            <p:nvPr/>
          </p:nvSpPr>
          <p:spPr>
            <a:xfrm>
              <a:off x="0" y="0"/>
              <a:ext cx="21712664" cy="9588065"/>
            </a:xfrm>
            <a:custGeom>
              <a:avLst/>
              <a:gdLst/>
              <a:ahLst/>
              <a:cxnLst/>
              <a:rect l="l" t="t" r="r" b="b"/>
              <a:pathLst>
                <a:path w="21712664" h="9588065">
                  <a:moveTo>
                    <a:pt x="2140786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9283265"/>
                  </a:lnTo>
                  <a:cubicBezTo>
                    <a:pt x="0" y="9452175"/>
                    <a:pt x="135890" y="9588065"/>
                    <a:pt x="304800" y="9588065"/>
                  </a:cubicBezTo>
                  <a:lnTo>
                    <a:pt x="21407864" y="9588065"/>
                  </a:lnTo>
                  <a:cubicBezTo>
                    <a:pt x="21576772" y="9588065"/>
                    <a:pt x="21712664" y="9452175"/>
                    <a:pt x="21712664" y="9283265"/>
                  </a:cubicBezTo>
                  <a:lnTo>
                    <a:pt x="21712664" y="304800"/>
                  </a:lnTo>
                  <a:cubicBezTo>
                    <a:pt x="21712664" y="135890"/>
                    <a:pt x="21576772" y="0"/>
                    <a:pt x="21407864" y="0"/>
                  </a:cubicBezTo>
                  <a:close/>
                </a:path>
              </a:pathLst>
            </a:custGeom>
            <a:solidFill>
              <a:srgbClr val="F2EDED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1" name="Freeform 20">
            <a:extLst>
              <a:ext uri="{FF2B5EF4-FFF2-40B4-BE49-F238E27FC236}">
                <a16:creationId xmlns:a16="http://schemas.microsoft.com/office/drawing/2014/main" id="{E3C4C17D-3AF0-7569-046D-0DB7F9F9BEDA}"/>
              </a:ext>
            </a:extLst>
          </p:cNvPr>
          <p:cNvSpPr/>
          <p:nvPr/>
        </p:nvSpPr>
        <p:spPr>
          <a:xfrm>
            <a:off x="2189076" y="6086712"/>
            <a:ext cx="3079930" cy="3171588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id="{AE5E27FD-F6EF-7FE6-862C-BCC1A470E41D}"/>
              </a:ext>
            </a:extLst>
          </p:cNvPr>
          <p:cNvSpPr/>
          <p:nvPr/>
        </p:nvSpPr>
        <p:spPr>
          <a:xfrm>
            <a:off x="5380334" y="6086712"/>
            <a:ext cx="3079931" cy="3171588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Freeform 22">
            <a:extLst>
              <a:ext uri="{FF2B5EF4-FFF2-40B4-BE49-F238E27FC236}">
                <a16:creationId xmlns:a16="http://schemas.microsoft.com/office/drawing/2014/main" id="{2B4DCCC8-9FBB-93CE-781A-8A5947A99A90}"/>
              </a:ext>
            </a:extLst>
          </p:cNvPr>
          <p:cNvSpPr/>
          <p:nvPr/>
        </p:nvSpPr>
        <p:spPr>
          <a:xfrm>
            <a:off x="2068010" y="1627350"/>
            <a:ext cx="6223500" cy="3636069"/>
          </a:xfrm>
          <a:prstGeom prst="roundRect">
            <a:avLst/>
          </a:prstGeom>
          <a:blipFill rotWithShape="1">
            <a:blip r:embed="rId4"/>
            <a:stretch>
              <a:fillRect t="-1534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78A29E8E-B8FD-7222-7F31-5DD793370B84}"/>
              </a:ext>
            </a:extLst>
          </p:cNvPr>
          <p:cNvSpPr txBox="1"/>
          <p:nvPr/>
        </p:nvSpPr>
        <p:spPr>
          <a:xfrm>
            <a:off x="10053708" y="6047054"/>
            <a:ext cx="6517252" cy="13289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 b="1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noom</a:t>
            </a:r>
            <a:r>
              <a:rPr lang="en-US" sz="24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Helps users lose weight by providing them with the right diet and missions through conversations with a coach.</a:t>
            </a:r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72AD9282-5CB4-A639-5B2B-A837E6F929A4}"/>
              </a:ext>
            </a:extLst>
          </p:cNvPr>
          <p:cNvSpPr txBox="1"/>
          <p:nvPr/>
        </p:nvSpPr>
        <p:spPr>
          <a:xfrm>
            <a:off x="10093526" y="2662575"/>
            <a:ext cx="6266838" cy="14952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3999"/>
              </a:lnSpc>
              <a:defRPr/>
            </a:pPr>
            <a:r>
              <a:rPr lang="en-US" sz="24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Healthcare market is estimated to grow by around 20% annually and will reach about 508 billion dollars by 2027.</a:t>
            </a:r>
          </a:p>
        </p:txBody>
      </p:sp>
      <p:sp>
        <p:nvSpPr>
          <p:cNvPr id="46" name="TextBox 26">
            <a:extLst>
              <a:ext uri="{FF2B5EF4-FFF2-40B4-BE49-F238E27FC236}">
                <a16:creationId xmlns:a16="http://schemas.microsoft.com/office/drawing/2014/main" id="{F48CD197-80EC-87BC-1FE8-78DDC8066A80}"/>
              </a:ext>
            </a:extLst>
          </p:cNvPr>
          <p:cNvSpPr txBox="1"/>
          <p:nvPr/>
        </p:nvSpPr>
        <p:spPr>
          <a:xfrm>
            <a:off x="10025999" y="7512188"/>
            <a:ext cx="6359429" cy="151751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3999"/>
              </a:lnSpc>
              <a:defRPr/>
            </a:pPr>
            <a:r>
              <a:rPr lang="en-US" sz="2499" b="1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DSAHIN</a:t>
            </a:r>
            <a:r>
              <a:rPr lang="en-US" sz="24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It provides comprehensive information about diets and gives users diet tips when logging their workouts and meals.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493AA-7924-A1BB-D7A2-81BE062ECF9F}"/>
              </a:ext>
            </a:extLst>
          </p:cNvPr>
          <p:cNvSpPr txBox="1"/>
          <p:nvPr/>
        </p:nvSpPr>
        <p:spPr>
          <a:xfrm>
            <a:off x="10009909" y="4846114"/>
            <a:ext cx="658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Global Industry Analysts, “Digital Health: Global Market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Trajectory&amp;Analytics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,” 2020.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6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447800" y="1861722"/>
            <a:ext cx="3846355" cy="7548978"/>
          </a:xfrm>
          <a:custGeom>
            <a:avLst/>
            <a:gdLst/>
            <a:ahLst/>
            <a:cxnLst/>
            <a:rect l="l" t="t" r="r" b="b"/>
            <a:pathLst>
              <a:path w="5000993" h="10163632">
                <a:moveTo>
                  <a:pt x="0" y="0"/>
                </a:moveTo>
                <a:lnTo>
                  <a:pt x="5000993" y="0"/>
                </a:lnTo>
                <a:lnTo>
                  <a:pt x="5000993" y="10163632"/>
                </a:lnTo>
                <a:lnTo>
                  <a:pt x="0" y="10163632"/>
                </a:lnTo>
                <a:close/>
              </a:path>
            </a:pathLst>
          </a:custGeom>
          <a:blipFill rotWithShape="1">
            <a:blip r:embed="rId2"/>
            <a:stretch>
              <a:fillRect l="-50" r="-5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00000" y="468000"/>
            <a:ext cx="5769733" cy="100142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8260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5587D9-6F16-7458-EF6B-A97F575F59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15" y="2092911"/>
            <a:ext cx="3372723" cy="6936789"/>
          </a:xfrm>
          <a:prstGeom prst="roundRect">
            <a:avLst>
              <a:gd name="adj" fmla="val 9889"/>
            </a:avLst>
          </a:prstGeom>
        </p:spPr>
      </p:pic>
      <p:sp>
        <p:nvSpPr>
          <p:cNvPr id="10" name="TextBox 10"/>
          <p:cNvSpPr txBox="1"/>
          <p:nvPr/>
        </p:nvSpPr>
        <p:spPr>
          <a:xfrm>
            <a:off x="5867400" y="2552700"/>
            <a:ext cx="11798558" cy="580620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6400"/>
              </a:lnSpc>
              <a:defRPr/>
            </a:pPr>
            <a:r>
              <a:rPr lang="en-US" sz="4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we developed new service</a:t>
            </a:r>
          </a:p>
          <a:p>
            <a:pPr marL="744442" lvl="1" indent="-372221">
              <a:lnSpc>
                <a:spcPts val="5516"/>
              </a:lnSpc>
              <a:buFont typeface="Arial"/>
              <a:buChar char="•"/>
              <a:defRPr/>
            </a:pPr>
            <a:r>
              <a:rPr lang="en-US" sz="33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common weakness is on a diet that’s “Alone“</a:t>
            </a:r>
          </a:p>
          <a:p>
            <a:pPr marL="372221" lvl="1">
              <a:lnSpc>
                <a:spcPts val="5516"/>
              </a:lnSpc>
              <a:defRPr/>
            </a:pPr>
            <a:endParaRPr lang="en-US" sz="3300" dirty="0">
              <a:solidFill>
                <a:srgbClr val="403F3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4442" lvl="1" indent="-372221">
              <a:buFont typeface="Arial"/>
              <a:buChar char="•"/>
              <a:defRPr/>
            </a:pPr>
            <a:r>
              <a:rPr lang="en-US" sz="33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problem with existing services is that you can easily give up on a diet at any time without any external factors</a:t>
            </a:r>
          </a:p>
          <a:p>
            <a:pPr marL="372221" lvl="1">
              <a:defRPr/>
            </a:pPr>
            <a:endParaRPr lang="en-US" sz="3300" dirty="0">
              <a:solidFill>
                <a:srgbClr val="403F3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4442" lvl="1" indent="-372221">
              <a:lnSpc>
                <a:spcPts val="5516"/>
              </a:lnSpc>
              <a:buFont typeface="Arial"/>
              <a:buChar char="•"/>
              <a:defRPr/>
            </a:pPr>
            <a:r>
              <a:rPr lang="en-US" sz="33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So, we create a ‘Team-game’ to on a diet with others</a:t>
            </a:r>
          </a:p>
          <a:p>
            <a:pPr marL="744442" lvl="1" indent="-372221">
              <a:lnSpc>
                <a:spcPts val="5516"/>
              </a:lnSpc>
              <a:buFont typeface="Arial"/>
              <a:buChar char="•"/>
              <a:defRPr/>
            </a:pPr>
            <a:r>
              <a:rPr lang="en-US" sz="33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game gives responsibility on team and reward from achieving goals to ensure users can have sustainable diet habits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66154"/>
            <a:ext cx="5657067" cy="5231457"/>
          </a:xfrm>
          <a:custGeom>
            <a:avLst/>
            <a:gdLst/>
            <a:ahLst/>
            <a:cxnLst/>
            <a:rect l="l" t="t" r="r" b="b"/>
            <a:pathLst>
              <a:path w="5657067" h="5231457">
                <a:moveTo>
                  <a:pt x="0" y="0"/>
                </a:moveTo>
                <a:lnTo>
                  <a:pt x="5657067" y="0"/>
                </a:lnTo>
                <a:lnTo>
                  <a:pt x="5657067" y="5231457"/>
                </a:lnTo>
                <a:lnTo>
                  <a:pt x="0" y="5231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812421" y="1382167"/>
            <a:ext cx="9167624" cy="3418604"/>
          </a:xfrm>
          <a:custGeom>
            <a:avLst/>
            <a:gdLst/>
            <a:ahLst/>
            <a:cxnLst/>
            <a:rect l="l" t="t" r="r" b="b"/>
            <a:pathLst>
              <a:path w="9167624" h="3418604">
                <a:moveTo>
                  <a:pt x="0" y="0"/>
                </a:moveTo>
                <a:lnTo>
                  <a:pt x="9167624" y="0"/>
                </a:lnTo>
                <a:lnTo>
                  <a:pt x="9167624" y="3418604"/>
                </a:lnTo>
                <a:lnTo>
                  <a:pt x="0" y="3418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1570" b="-1570"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745186" y="5591158"/>
            <a:ext cx="9446879" cy="3313675"/>
          </a:xfrm>
          <a:custGeom>
            <a:avLst/>
            <a:gdLst/>
            <a:ahLst/>
            <a:cxnLst/>
            <a:rect l="l" t="t" r="r" b="b"/>
            <a:pathLst>
              <a:path w="9446879" h="3313675">
                <a:moveTo>
                  <a:pt x="0" y="0"/>
                </a:moveTo>
                <a:lnTo>
                  <a:pt x="9446879" y="0"/>
                </a:lnTo>
                <a:lnTo>
                  <a:pt x="9446879" y="3313675"/>
                </a:lnTo>
                <a:lnTo>
                  <a:pt x="0" y="331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0000" y="468000"/>
            <a:ext cx="5958000" cy="11456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9836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Related Research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12421" y="5001838"/>
            <a:ext cx="6925440" cy="4692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39749" lvl="1" indent="-269875">
              <a:lnSpc>
                <a:spcPts val="3999"/>
              </a:lnSpc>
              <a:buFont typeface="Arial"/>
              <a:buChar char="•"/>
              <a:defRPr/>
            </a:pPr>
            <a:r>
              <a:rPr lang="en-US" sz="2499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result of exercising alone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72400" y="9105900"/>
            <a:ext cx="9660092" cy="4692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539749" lvl="1" indent="-269875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Exercise achievement results when working out together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7250015"/>
            <a:ext cx="5657067" cy="9822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39749" lvl="1" indent="-269875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Professor </a:t>
            </a:r>
            <a:r>
              <a:rPr lang="en-US" sz="2499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Siriki</a:t>
            </a:r>
            <a:r>
              <a:rPr lang="en-US" sz="24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99" dirty="0" err="1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Kumanika's</a:t>
            </a:r>
            <a:r>
              <a:rPr lang="en-US" sz="24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team</a:t>
            </a:r>
          </a:p>
          <a:p>
            <a:pPr marL="539749" lvl="1" indent="-269875">
              <a:lnSpc>
                <a:spcPts val="3999"/>
              </a:lnSpc>
              <a:buFont typeface="Arial"/>
              <a:buChar char="•"/>
              <a:defRPr/>
            </a:pPr>
            <a:r>
              <a:rPr lang="en-US" sz="2499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Medical University of Pennsylvania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FA79CEF4-E809-543B-1D6C-CC37DB373FB2}"/>
              </a:ext>
            </a:extLst>
          </p:cNvPr>
          <p:cNvGrpSpPr/>
          <p:nvPr/>
        </p:nvGrpSpPr>
        <p:grpSpPr>
          <a:xfrm>
            <a:off x="16293062" y="0"/>
            <a:ext cx="1932477" cy="10287000"/>
            <a:chOff x="0" y="0"/>
            <a:chExt cx="2576636" cy="13716000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78F7EFC5-D96B-8D2F-7E0D-AA135A580BA0}"/>
                </a:ext>
              </a:extLst>
            </p:cNvPr>
            <p:cNvSpPr/>
            <p:nvPr/>
          </p:nvSpPr>
          <p:spPr>
            <a:xfrm rot="10800000">
              <a:off x="229616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495DCC70-20A2-44FB-CC63-8ADC4DDF2C15}"/>
                </a:ext>
              </a:extLst>
            </p:cNvPr>
            <p:cNvSpPr/>
            <p:nvPr/>
          </p:nvSpPr>
          <p:spPr>
            <a:xfrm rot="10800000">
              <a:off x="1722639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7B6C83E7-78D4-08A0-718B-1AD101615B32}"/>
                </a:ext>
              </a:extLst>
            </p:cNvPr>
            <p:cNvSpPr/>
            <p:nvPr/>
          </p:nvSpPr>
          <p:spPr>
            <a:xfrm rot="10800000">
              <a:off x="576106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2331974D-7C61-A303-577A-E297CDC3EE21}"/>
                </a:ext>
              </a:extLst>
            </p:cNvPr>
            <p:cNvSpPr/>
            <p:nvPr/>
          </p:nvSpPr>
          <p:spPr>
            <a:xfrm rot="10800000">
              <a:off x="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74868"/>
              </p:ext>
            </p:extLst>
          </p:nvPr>
        </p:nvGraphicFramePr>
        <p:xfrm>
          <a:off x="900000" y="1980000"/>
          <a:ext cx="16318800" cy="7560001"/>
        </p:xfrm>
        <a:graphic>
          <a:graphicData uri="http://schemas.openxmlformats.org/drawingml/2006/table">
            <a:tbl>
              <a:tblPr firstRow="1" bandRow="1"/>
              <a:tblGrid>
                <a:gridCol w="299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0383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Scene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800" marR="190800" marT="190800" marB="1908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Detailed Function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800" marR="190800" marT="190800" marB="1908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Screen Example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0800" marR="190800" marT="190800" marB="1908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30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 scene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Can play the game by pressing various buttons</a:t>
                      </a:r>
                    </a:p>
                    <a:p>
                      <a:pPr>
                        <a:lnSpc>
                          <a:spcPts val="335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Check user’s health information and personal missions by pressing the challenge button</a:t>
                      </a: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Join into team games by pressing the ‘PLAY’ button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7487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Challenge list scene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Can check</a:t>
                      </a:r>
                      <a:r>
                        <a:rPr lang="en-US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given challenges during a game or diet to user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831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 recruit scene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altLang="ko-KR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• </a:t>
                      </a:r>
                      <a:r>
                        <a:rPr lang="en-US" sz="2099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During a given team recruitment period, user can form a group with our acquaintances through friending or form a team through randomization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900000" y="468000"/>
            <a:ext cx="5214242" cy="11456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9836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Features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57F2D-D409-90AA-97CC-64008FAEEF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039" y="3214500"/>
            <a:ext cx="2880000" cy="61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325788-9702-324C-D34A-FA3E5509F1F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451" y="3214500"/>
            <a:ext cx="2880000" cy="61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3062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10800000">
              <a:off x="229616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 rot="10800000">
              <a:off x="1722639" y="0"/>
              <a:ext cx="279957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rot="10800000">
              <a:off x="576106" y="0"/>
              <a:ext cx="278410" cy="13716000"/>
            </a:xfrm>
            <a:prstGeom prst="rect">
              <a:avLst/>
            </a:prstGeom>
            <a:solidFill>
              <a:srgbClr val="62DBC8">
                <a:alpha val="498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rot="10800000">
              <a:off x="0" y="0"/>
              <a:ext cx="280476" cy="13716000"/>
            </a:xfrm>
            <a:prstGeom prst="rect">
              <a:avLst/>
            </a:prstGeom>
            <a:solidFill>
              <a:srgbClr val="62DBC8">
                <a:alpha val="1961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95481" y="1866900"/>
          <a:ext cx="17499766" cy="7685312"/>
        </p:xfrm>
        <a:graphic>
          <a:graphicData uri="http://schemas.openxmlformats.org/drawingml/2006/table">
            <a:tbl>
              <a:tblPr firstRow="1" bandRow="1"/>
              <a:tblGrid>
                <a:gridCol w="9534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5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2190">
                <a:tc gridSpan="2">
                  <a:txBody>
                    <a:bodyPr/>
                    <a:lstStyle/>
                    <a:p>
                      <a:pPr lvl="0" algn="l">
                        <a:lnSpc>
                          <a:spcPts val="5599"/>
                        </a:lnSpc>
                        <a:defRPr/>
                      </a:pPr>
                      <a:r>
                        <a:rPr lang="en-US" sz="4000" b="1">
                          <a:latin typeface="Calibri"/>
                          <a:cs typeface="Calibri"/>
                        </a:rPr>
                        <a:t>Today's Health Score Calculation Algorithm</a:t>
                      </a: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ts val="5599"/>
                        </a:lnSpc>
                        <a:defRPr/>
                      </a:pPr>
                      <a:r>
                        <a:rPr lang="en-US" sz="4000" b="1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Screen Example</a:t>
                      </a:r>
                      <a:endParaRPr lang="en-US" sz="4000" b="1">
                        <a:latin typeface="Calibri"/>
                        <a:cs typeface="Calibri"/>
                      </a:endParaRP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4118">
                <a:tc>
                  <a:txBody>
                    <a:bodyPr/>
                    <a:lstStyle/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endParaRPr lang="en-US" sz="1050">
                        <a:latin typeface="Calibri"/>
                        <a:cs typeface="Calibri"/>
                      </a:endParaRPr>
                    </a:p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endParaRPr lang="en-US" sz="1050">
                        <a:latin typeface="Calibri"/>
                        <a:cs typeface="Calibri"/>
                      </a:endParaRPr>
                    </a:p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endParaRPr lang="en-US" sz="1050">
                        <a:latin typeface="Calibri"/>
                        <a:cs typeface="Calibri"/>
                      </a:endParaRPr>
                    </a:p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r>
                        <a:rPr lang="en-US" sz="2100">
                          <a:latin typeface="Calibri"/>
                          <a:cs typeface="Calibri"/>
                        </a:rPr>
                        <a:t>  let healthScore = 0;</a:t>
                      </a:r>
                    </a:p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r>
                        <a:rPr lang="en-US" sz="2100">
                          <a:latin typeface="Calibri"/>
                          <a:cs typeface="Calibri"/>
                        </a:rPr>
                        <a:t>    for (const key in healthData) {</a:t>
                      </a:r>
                    </a:p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r>
                        <a:rPr lang="en-US" sz="2100">
                          <a:latin typeface="Calibri"/>
                          <a:cs typeface="Calibri"/>
                        </a:rPr>
                        <a:t>      healthScore += (healthData[key] / targets[key]) * weights[key];</a:t>
                      </a: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altLang="ko-KR" sz="180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190886" marR="190886" marT="190886" marB="190886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5092">
                <a:tc>
                  <a:txBody>
                    <a:bodyPr/>
                    <a:lstStyle/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r>
                        <a:rPr lang="en-US" sz="2100">
                          <a:latin typeface="Calibri"/>
                          <a:cs typeface="Calibri"/>
                        </a:rPr>
                        <a:t>hungry_time: 10,</a:t>
                      </a:r>
                    </a:p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r>
                        <a:rPr lang="en-US" sz="2100">
                          <a:latin typeface="Calibri"/>
                          <a:cs typeface="Calibri"/>
                        </a:rPr>
                        <a:t>  sleep_time: 10,</a:t>
                      </a:r>
                    </a:p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r>
                        <a:rPr lang="en-US" sz="2100">
                          <a:latin typeface="Calibri"/>
                          <a:cs typeface="Calibri"/>
                        </a:rPr>
                        <a:t>  calorie_intake: 40,</a:t>
                      </a:r>
                    </a:p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r>
                        <a:rPr lang="en-US" sz="2100">
                          <a:latin typeface="Calibri"/>
                          <a:cs typeface="Calibri"/>
                        </a:rPr>
                        <a:t>  steps: 30,</a:t>
                      </a:r>
                    </a:p>
                    <a:p>
                      <a:pPr lvl="0" algn="l">
                        <a:lnSpc>
                          <a:spcPts val="4200"/>
                        </a:lnSpc>
                        <a:defRPr/>
                      </a:pPr>
                      <a:r>
                        <a:rPr lang="en-US" sz="2100">
                          <a:latin typeface="Calibri"/>
                          <a:cs typeface="Calibri"/>
                        </a:rPr>
                        <a:t>  water_intake: 10,</a:t>
                      </a:r>
                    </a:p>
                  </a:txBody>
                  <a:tcPr marL="195279" marR="195279" marT="195279" marB="195279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 </a:t>
                      </a:r>
                    </a:p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 </a:t>
                      </a:r>
                    </a:p>
                    <a:p>
                      <a:pPr lvl="0" algn="ctr">
                        <a:lnSpc>
                          <a:spcPts val="2520"/>
                        </a:lnSpc>
                        <a:defRPr/>
                      </a:pPr>
                      <a:endParaRPr lang="en-US" sz="1800">
                        <a:solidFill>
                          <a:srgbClr val="000000"/>
                        </a:solidFill>
                        <a:latin typeface="Inter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900000" y="468000"/>
            <a:ext cx="4967400" cy="11456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9836"/>
              </a:lnSpc>
              <a:spcBef>
                <a:spcPct val="0"/>
              </a:spcBef>
              <a:defRPr/>
            </a:pPr>
            <a:r>
              <a:rPr lang="en-US" sz="6000" dirty="0">
                <a:solidFill>
                  <a:srgbClr val="403F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Features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1" y="3086100"/>
            <a:ext cx="8915399" cy="18287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76800" y="6743700"/>
            <a:ext cx="3276600" cy="28062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34600" y="3314700"/>
            <a:ext cx="70866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1277</Words>
  <Application>Microsoft Office PowerPoint</Application>
  <PresentationFormat>사용자 지정</PresentationFormat>
  <Paragraphs>152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Calibri</vt:lpstr>
      <vt:lpstr>Arial</vt:lpstr>
      <vt:lpstr>Poppins</vt:lpstr>
      <vt:lpstr>noto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i++ 영어 발표 자료</dc:title>
  <dc:creator>kimyenida</dc:creator>
  <cp:lastModifiedBy>김예은</cp:lastModifiedBy>
  <cp:revision>453</cp:revision>
  <dcterms:created xsi:type="dcterms:W3CDTF">2006-08-16T00:00:00Z</dcterms:created>
  <dcterms:modified xsi:type="dcterms:W3CDTF">2023-07-31T09:08:16Z</dcterms:modified>
  <cp:version/>
</cp:coreProperties>
</file>